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3" r:id="rId1"/>
  </p:sldMasterIdLst>
  <p:notesMasterIdLst>
    <p:notesMasterId r:id="rId30"/>
  </p:notesMasterIdLst>
  <p:handoutMasterIdLst>
    <p:handoutMasterId r:id="rId31"/>
  </p:handoutMasterIdLst>
  <p:sldIdLst>
    <p:sldId id="339" r:id="rId2"/>
    <p:sldId id="382" r:id="rId3"/>
    <p:sldId id="342" r:id="rId4"/>
    <p:sldId id="409" r:id="rId5"/>
    <p:sldId id="408" r:id="rId6"/>
    <p:sldId id="391" r:id="rId7"/>
    <p:sldId id="410" r:id="rId8"/>
    <p:sldId id="411" r:id="rId9"/>
    <p:sldId id="348" r:id="rId10"/>
    <p:sldId id="349" r:id="rId11"/>
    <p:sldId id="392" r:id="rId12"/>
    <p:sldId id="393" r:id="rId13"/>
    <p:sldId id="394" r:id="rId14"/>
    <p:sldId id="353" r:id="rId15"/>
    <p:sldId id="354" r:id="rId16"/>
    <p:sldId id="351" r:id="rId17"/>
    <p:sldId id="355" r:id="rId18"/>
    <p:sldId id="397" r:id="rId19"/>
    <p:sldId id="402" r:id="rId20"/>
    <p:sldId id="398" r:id="rId21"/>
    <p:sldId id="399" r:id="rId22"/>
    <p:sldId id="403" r:id="rId23"/>
    <p:sldId id="400" r:id="rId24"/>
    <p:sldId id="406" r:id="rId25"/>
    <p:sldId id="404" r:id="rId26"/>
    <p:sldId id="407" r:id="rId27"/>
    <p:sldId id="405" r:id="rId28"/>
    <p:sldId id="412" r:id="rId29"/>
  </p:sldIdLst>
  <p:sldSz cx="9902825" cy="6858000"/>
  <p:notesSz cx="6623050" cy="981075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6600CC"/>
    <a:srgbClr val="FF9933"/>
    <a:srgbClr val="CC0000"/>
    <a:srgbClr val="9966FF"/>
    <a:srgbClr val="6600FF"/>
    <a:srgbClr val="FF66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889" autoAdjust="0"/>
    <p:restoredTop sz="90929"/>
  </p:normalViewPr>
  <p:slideViewPr>
    <p:cSldViewPr>
      <p:cViewPr>
        <p:scale>
          <a:sx n="66" d="100"/>
          <a:sy n="66" d="100"/>
        </p:scale>
        <p:origin x="-1212" y="-102"/>
      </p:cViewPr>
      <p:guideLst>
        <p:guide orient="horz" pos="2160"/>
        <p:guide pos="31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0200" cy="4905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rot="10800000" vert="eaVert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52850" y="0"/>
            <a:ext cx="2870200" cy="4905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rot="10800000" vert="eaVert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20213"/>
            <a:ext cx="2870200" cy="4905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rot="10800000" vert="eaVert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52850" y="9320213"/>
            <a:ext cx="2870200" cy="4905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rot="10800000" vert="eaVert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9E9C305F-D380-48AE-8F38-A8E2D574703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0200" cy="4905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rot="10800000" vert="eaVert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52850" y="0"/>
            <a:ext cx="2870200" cy="4905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rot="10800000" vert="eaVert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921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55638" y="736600"/>
            <a:ext cx="5311775" cy="36782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1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2650" y="4660900"/>
            <a:ext cx="4857750" cy="4413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rot="10800000" vert="eaVert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1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20213"/>
            <a:ext cx="2870200" cy="4905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rot="10800000" vert="eaVert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921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52850" y="9320213"/>
            <a:ext cx="2870200" cy="4905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rot="10800000" vert="eaVert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FA8E9E28-D135-4C6B-97BA-EBEEF781D97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65989" y="2130426"/>
            <a:ext cx="6106742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48512" y="3886200"/>
            <a:ext cx="5941695" cy="106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DE6E6-0799-4730-BECB-620BE75929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79548" y="274639"/>
            <a:ext cx="2228136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141" y="274639"/>
            <a:ext cx="651936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B1CAF-A527-4F80-81C6-E20CABC3DD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44069-F92D-41BA-90CF-3019BD417D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0753" y="4406901"/>
            <a:ext cx="655890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40753" y="3733800"/>
            <a:ext cx="6558903" cy="67310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7DCC-F556-4A6A-A2A5-010651B073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141" y="1600201"/>
            <a:ext cx="437374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3936" y="1600201"/>
            <a:ext cx="437374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1163-69DF-4747-8C35-DE547F8A08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141" y="1535113"/>
            <a:ext cx="437546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141" y="2174875"/>
            <a:ext cx="437546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0498" y="1535113"/>
            <a:ext cx="437718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0498" y="2174875"/>
            <a:ext cx="437718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C92B-9903-4ACB-A876-836E6C19CC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14509-471D-4155-9729-956B1DCE2E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AEC4F-6F1C-433C-B695-B143588A48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142" y="273050"/>
            <a:ext cx="3257961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1730" y="273051"/>
            <a:ext cx="5535954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142" y="1435101"/>
            <a:ext cx="3257961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CDE1-B7A5-4FC5-9124-585FC5BF9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023" y="4800600"/>
            <a:ext cx="59416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023" y="612775"/>
            <a:ext cx="59416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023" y="5367338"/>
            <a:ext cx="59416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60F9-D65A-47A6-996C-08CF900108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Documents and Settings\walterl\Local Settings\Temporary Internet Files\Content.IE5\8QFQOUW9\MPj04389420000[1].jpg"/>
          <p:cNvPicPr>
            <a:picLocks noChangeAspect="1" noChangeArrowheads="1"/>
          </p:cNvPicPr>
          <p:nvPr/>
        </p:nvPicPr>
        <p:blipFill>
          <a:blip r:embed="rId13"/>
          <a:srcRect l="10000" t="1052" r="1429"/>
          <a:stretch>
            <a:fillRect/>
          </a:stretch>
        </p:blipFill>
        <p:spPr bwMode="auto">
          <a:xfrm flipH="1">
            <a:off x="-1" y="-11725"/>
            <a:ext cx="9902825" cy="6869725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141" y="274638"/>
            <a:ext cx="8912543" cy="1143000"/>
          </a:xfrm>
          <a:prstGeom prst="rect">
            <a:avLst/>
          </a:prstGeom>
          <a:solidFill>
            <a:schemeClr val="bg1">
              <a:alpha val="60000"/>
            </a:schemeClr>
          </a:solidFill>
          <a:effectLst>
            <a:softEdge rad="31750"/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141" y="1600201"/>
            <a:ext cx="8912543" cy="4525963"/>
          </a:xfrm>
          <a:prstGeom prst="rect">
            <a:avLst/>
          </a:prstGeom>
          <a:solidFill>
            <a:schemeClr val="bg1">
              <a:alpha val="60000"/>
            </a:schemeClr>
          </a:solidFill>
          <a:effectLst>
            <a:softEdge rad="31750"/>
          </a:effectLst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141" y="6356351"/>
            <a:ext cx="2310659" cy="365125"/>
          </a:xfrm>
          <a:prstGeom prst="rect">
            <a:avLst/>
          </a:prstGeom>
          <a:solidFill>
            <a:schemeClr val="bg1">
              <a:alpha val="60000"/>
            </a:schemeClr>
          </a:solidFill>
          <a:effectLst>
            <a:softEdge rad="31750"/>
          </a:effectLst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Maiandra GD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3465" y="6356351"/>
            <a:ext cx="3135895" cy="365125"/>
          </a:xfrm>
          <a:prstGeom prst="rect">
            <a:avLst/>
          </a:prstGeom>
          <a:solidFill>
            <a:schemeClr val="bg1">
              <a:alpha val="60000"/>
            </a:schemeClr>
          </a:solidFill>
          <a:effectLst>
            <a:softEdge rad="31750"/>
          </a:effectLst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Maiandra GD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7025" y="6356351"/>
            <a:ext cx="2310659" cy="365125"/>
          </a:xfrm>
          <a:prstGeom prst="rect">
            <a:avLst/>
          </a:prstGeom>
          <a:solidFill>
            <a:schemeClr val="bg1">
              <a:alpha val="60000"/>
            </a:schemeClr>
          </a:solidFill>
          <a:effectLst>
            <a:softEdge rad="31750"/>
          </a:effectLst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Maiandra GD" pitchFamily="34" charset="0"/>
              </a:defRPr>
            </a:lvl1pPr>
          </a:lstStyle>
          <a:p>
            <a:fld id="{9E004C57-30D3-4F50-82F0-07B72638633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65000"/>
              <a:lumOff val="35000"/>
            </a:schemeClr>
          </a:solidFill>
          <a:latin typeface="Maiandra GD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65000"/>
              <a:lumOff val="35000"/>
            </a:schemeClr>
          </a:solidFill>
          <a:latin typeface="Maiandra GD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65000"/>
              <a:lumOff val="35000"/>
            </a:schemeClr>
          </a:solidFill>
          <a:latin typeface="Maiandra GD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Maiandra GD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65000"/>
              <a:lumOff val="35000"/>
            </a:schemeClr>
          </a:solidFill>
          <a:latin typeface="Maiandra GD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Maiandra GD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524000"/>
            <a:ext cx="9064625" cy="2514600"/>
          </a:xfrm>
        </p:spPr>
        <p:txBody>
          <a:bodyPr/>
          <a:lstStyle/>
          <a:p>
            <a:r>
              <a:rPr lang="en-US" sz="4800" dirty="0" smtClean="0">
                <a:latin typeface="Arial" charset="0"/>
              </a:rPr>
              <a:t>Lecture </a:t>
            </a:r>
            <a:r>
              <a:rPr lang="en-US" sz="4800" dirty="0" smtClean="0">
                <a:latin typeface="Arial" charset="0"/>
              </a:rPr>
              <a:t>3.</a:t>
            </a:r>
            <a:r>
              <a:rPr lang="en-US" sz="4800" dirty="0" smtClean="0">
                <a:latin typeface="Arial" charset="0"/>
              </a:rPr>
              <a:t/>
            </a:r>
            <a:br>
              <a:rPr lang="en-US" sz="4800" dirty="0" smtClean="0">
                <a:latin typeface="Arial" charset="0"/>
              </a:rPr>
            </a:br>
            <a:r>
              <a:rPr lang="en-US" sz="4800" dirty="0" smtClean="0">
                <a:latin typeface="Arial" charset="0"/>
              </a:rPr>
              <a:t>GDP by Production Approach</a:t>
            </a:r>
            <a:endParaRPr lang="en-US" sz="4800" i="1" dirty="0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800600"/>
            <a:ext cx="6858000" cy="1752600"/>
          </a:xfrm>
        </p:spPr>
        <p:txBody>
          <a:bodyPr/>
          <a:lstStyle/>
          <a:p>
            <a:pPr algn="r"/>
            <a:endParaRPr lang="en-US" sz="2400" dirty="0">
              <a:latin typeface="Tahoma" pitchFamily="34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840663" y="6248400"/>
            <a:ext cx="2062162" cy="457200"/>
          </a:xfrm>
        </p:spPr>
        <p:txBody>
          <a:bodyPr/>
          <a:lstStyle/>
          <a:p>
            <a:fld id="{51092045-09B4-46CA-90D4-60D90F9B08A5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98" name="Rectangle 26"/>
          <p:cNvSpPr>
            <a:spLocks noGrp="1" noChangeArrowheads="1"/>
          </p:cNvSpPr>
          <p:nvPr>
            <p:ph type="title"/>
          </p:nvPr>
        </p:nvSpPr>
        <p:spPr>
          <a:xfrm>
            <a:off x="307942" y="214290"/>
            <a:ext cx="8851933" cy="785818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 charset="0"/>
              </a:rPr>
              <a:t>Cultivated forest</a:t>
            </a:r>
            <a:endParaRPr lang="en-US" dirty="0"/>
          </a:p>
        </p:txBody>
      </p:sp>
      <p:sp>
        <p:nvSpPr>
          <p:cNvPr id="131075" name="Rectangle 3"/>
          <p:cNvSpPr>
            <a:spLocks noGrp="1" noChangeArrowheads="1"/>
          </p:cNvSpPr>
          <p:nvPr>
            <p:ph idx="1"/>
          </p:nvPr>
        </p:nvSpPr>
        <p:spPr>
          <a:xfrm>
            <a:off x="307942" y="1071546"/>
            <a:ext cx="9220200" cy="5410200"/>
          </a:xfrm>
          <a:ln/>
        </p:spPr>
        <p:txBody>
          <a:bodyPr/>
          <a:lstStyle/>
          <a:p>
            <a:r>
              <a:rPr lang="en-US" sz="2800" b="1" dirty="0" smtClean="0">
                <a:latin typeface="Arial" charset="0"/>
              </a:rPr>
              <a:t>GO </a:t>
            </a:r>
            <a:r>
              <a:rPr lang="en-US" sz="2800" b="1" dirty="0">
                <a:latin typeface="Arial" charset="0"/>
              </a:rPr>
              <a:t>= Sale + change in </a:t>
            </a:r>
            <a:r>
              <a:rPr lang="en-US" sz="2800" b="1" dirty="0" smtClean="0">
                <a:latin typeface="Arial" charset="0"/>
              </a:rPr>
              <a:t>inventory + own </a:t>
            </a:r>
            <a:r>
              <a:rPr lang="en-US" sz="2800" b="1" dirty="0">
                <a:latin typeface="Arial" charset="0"/>
              </a:rPr>
              <a:t>final use</a:t>
            </a:r>
            <a:endParaRPr lang="en-US" dirty="0">
              <a:latin typeface="Arial" charset="0"/>
            </a:endParaRP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1D050-3701-493D-BEC7-6F165303A408}" type="slidenum">
              <a:rPr lang="en-US"/>
              <a:pPr/>
              <a:t>10</a:t>
            </a:fld>
            <a:endParaRPr lang="en-US"/>
          </a:p>
        </p:txBody>
      </p:sp>
      <p:sp>
        <p:nvSpPr>
          <p:cNvPr id="131076" name="Line 4"/>
          <p:cNvSpPr>
            <a:spLocks noChangeShapeType="1"/>
          </p:cNvSpPr>
          <p:nvPr/>
        </p:nvSpPr>
        <p:spPr bwMode="auto">
          <a:xfrm>
            <a:off x="914400" y="2286000"/>
            <a:ext cx="7178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31077" name="Line 5"/>
          <p:cNvSpPr>
            <a:spLocks noChangeShapeType="1"/>
          </p:cNvSpPr>
          <p:nvPr/>
        </p:nvSpPr>
        <p:spPr bwMode="auto">
          <a:xfrm>
            <a:off x="1066800" y="2057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31078" name="Line 6"/>
          <p:cNvSpPr>
            <a:spLocks noChangeShapeType="1"/>
          </p:cNvSpPr>
          <p:nvPr/>
        </p:nvSpPr>
        <p:spPr bwMode="auto">
          <a:xfrm>
            <a:off x="2667000" y="2057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31079" name="Line 7"/>
          <p:cNvSpPr>
            <a:spLocks noChangeShapeType="1"/>
          </p:cNvSpPr>
          <p:nvPr/>
        </p:nvSpPr>
        <p:spPr bwMode="auto">
          <a:xfrm>
            <a:off x="4267200" y="2057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31080" name="Line 8"/>
          <p:cNvSpPr>
            <a:spLocks noChangeShapeType="1"/>
          </p:cNvSpPr>
          <p:nvPr/>
        </p:nvSpPr>
        <p:spPr bwMode="auto">
          <a:xfrm>
            <a:off x="6019800" y="2057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31081" name="Line 9"/>
          <p:cNvSpPr>
            <a:spLocks noChangeShapeType="1"/>
          </p:cNvSpPr>
          <p:nvPr/>
        </p:nvSpPr>
        <p:spPr bwMode="auto">
          <a:xfrm>
            <a:off x="8077200" y="1981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31082" name="Text Box 10"/>
          <p:cNvSpPr txBox="1">
            <a:spLocks noChangeArrowheads="1"/>
          </p:cNvSpPr>
          <p:nvPr/>
        </p:nvSpPr>
        <p:spPr bwMode="auto">
          <a:xfrm>
            <a:off x="4208463" y="5410200"/>
            <a:ext cx="825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2400" b="0">
              <a:latin typeface="Times New Roman" pitchFamily="18" charset="0"/>
            </a:endParaRPr>
          </a:p>
        </p:txBody>
      </p:sp>
      <p:sp>
        <p:nvSpPr>
          <p:cNvPr id="131083" name="Text Box 11"/>
          <p:cNvSpPr txBox="1">
            <a:spLocks noChangeArrowheads="1"/>
          </p:cNvSpPr>
          <p:nvPr/>
        </p:nvSpPr>
        <p:spPr bwMode="auto">
          <a:xfrm>
            <a:off x="914400" y="2362200"/>
            <a:ext cx="5334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0">
                <a:latin typeface="Times New Roman" pitchFamily="18" charset="0"/>
              </a:rPr>
              <a:t>0</a:t>
            </a:r>
          </a:p>
          <a:p>
            <a:pPr algn="l">
              <a:spcBef>
                <a:spcPct val="50000"/>
              </a:spcBef>
            </a:pPr>
            <a:endParaRPr lang="en-US" sz="2400" b="0">
              <a:latin typeface="Times New Roman" pitchFamily="18" charset="0"/>
            </a:endParaRPr>
          </a:p>
        </p:txBody>
      </p:sp>
      <p:sp>
        <p:nvSpPr>
          <p:cNvPr id="131084" name="Text Box 12"/>
          <p:cNvSpPr txBox="1">
            <a:spLocks noChangeArrowheads="1"/>
          </p:cNvSpPr>
          <p:nvPr/>
        </p:nvSpPr>
        <p:spPr bwMode="auto">
          <a:xfrm>
            <a:off x="2311400" y="2362200"/>
            <a:ext cx="741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0">
                <a:latin typeface="Times New Roman" pitchFamily="18" charset="0"/>
              </a:rPr>
              <a:t>100</a:t>
            </a:r>
          </a:p>
        </p:txBody>
      </p:sp>
      <p:sp>
        <p:nvSpPr>
          <p:cNvPr id="131085" name="Text Box 13"/>
          <p:cNvSpPr txBox="1">
            <a:spLocks noChangeArrowheads="1"/>
          </p:cNvSpPr>
          <p:nvPr/>
        </p:nvSpPr>
        <p:spPr bwMode="auto">
          <a:xfrm>
            <a:off x="3960813" y="2362200"/>
            <a:ext cx="1155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0">
                <a:latin typeface="Times New Roman" pitchFamily="18" charset="0"/>
              </a:rPr>
              <a:t>250</a:t>
            </a:r>
          </a:p>
        </p:txBody>
      </p:sp>
      <p:sp>
        <p:nvSpPr>
          <p:cNvPr id="131086" name="Text Box 14"/>
          <p:cNvSpPr txBox="1">
            <a:spLocks noChangeArrowheads="1"/>
          </p:cNvSpPr>
          <p:nvPr/>
        </p:nvSpPr>
        <p:spPr bwMode="auto">
          <a:xfrm>
            <a:off x="5715000" y="2362200"/>
            <a:ext cx="1073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0"/>
              <a:t>400</a:t>
            </a:r>
          </a:p>
        </p:txBody>
      </p:sp>
      <p:sp>
        <p:nvSpPr>
          <p:cNvPr id="131087" name="Text Box 15"/>
          <p:cNvSpPr txBox="1">
            <a:spLocks noChangeArrowheads="1"/>
          </p:cNvSpPr>
          <p:nvPr/>
        </p:nvSpPr>
        <p:spPr bwMode="auto">
          <a:xfrm>
            <a:off x="1524000" y="1905000"/>
            <a:ext cx="825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0" dirty="0" smtClean="0"/>
              <a:t>2000</a:t>
            </a:r>
            <a:endParaRPr lang="en-US" b="0" dirty="0"/>
          </a:p>
        </p:txBody>
      </p:sp>
      <p:sp>
        <p:nvSpPr>
          <p:cNvPr id="131088" name="Text Box 16"/>
          <p:cNvSpPr txBox="1">
            <a:spLocks noChangeArrowheads="1"/>
          </p:cNvSpPr>
          <p:nvPr/>
        </p:nvSpPr>
        <p:spPr bwMode="auto">
          <a:xfrm>
            <a:off x="3052763" y="1905000"/>
            <a:ext cx="825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0" dirty="0" smtClean="0"/>
              <a:t>2001</a:t>
            </a:r>
            <a:endParaRPr lang="en-US" b="0" dirty="0"/>
          </a:p>
        </p:txBody>
      </p:sp>
      <p:sp>
        <p:nvSpPr>
          <p:cNvPr id="131089" name="Text Box 17"/>
          <p:cNvSpPr txBox="1">
            <a:spLocks noChangeArrowheads="1"/>
          </p:cNvSpPr>
          <p:nvPr/>
        </p:nvSpPr>
        <p:spPr bwMode="auto">
          <a:xfrm>
            <a:off x="4868863" y="1843088"/>
            <a:ext cx="825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0" dirty="0" smtClean="0"/>
              <a:t>2002</a:t>
            </a:r>
            <a:endParaRPr lang="en-US" b="0" dirty="0"/>
          </a:p>
        </p:txBody>
      </p:sp>
      <p:sp>
        <p:nvSpPr>
          <p:cNvPr id="131090" name="Text Box 18"/>
          <p:cNvSpPr txBox="1">
            <a:spLocks noChangeArrowheads="1"/>
          </p:cNvSpPr>
          <p:nvPr/>
        </p:nvSpPr>
        <p:spPr bwMode="auto">
          <a:xfrm>
            <a:off x="6684963" y="1828800"/>
            <a:ext cx="8239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0" dirty="0" smtClean="0"/>
              <a:t>2003</a:t>
            </a:r>
            <a:endParaRPr lang="en-US" b="0" dirty="0"/>
          </a:p>
        </p:txBody>
      </p:sp>
      <p:sp>
        <p:nvSpPr>
          <p:cNvPr id="131091" name="Text Box 19"/>
          <p:cNvSpPr txBox="1">
            <a:spLocks noChangeArrowheads="1"/>
          </p:cNvSpPr>
          <p:nvPr/>
        </p:nvSpPr>
        <p:spPr bwMode="auto">
          <a:xfrm>
            <a:off x="1485900" y="2438400"/>
            <a:ext cx="66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0"/>
              <a:t>30</a:t>
            </a:r>
          </a:p>
        </p:txBody>
      </p:sp>
      <p:sp>
        <p:nvSpPr>
          <p:cNvPr id="131092" name="Text Box 20"/>
          <p:cNvSpPr txBox="1">
            <a:spLocks noChangeArrowheads="1"/>
          </p:cNvSpPr>
          <p:nvPr/>
        </p:nvSpPr>
        <p:spPr bwMode="auto">
          <a:xfrm>
            <a:off x="3217863" y="2438400"/>
            <a:ext cx="66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0"/>
              <a:t>70</a:t>
            </a:r>
            <a:endParaRPr lang="en-US" sz="2400" b="0"/>
          </a:p>
        </p:txBody>
      </p:sp>
      <p:sp>
        <p:nvSpPr>
          <p:cNvPr id="131093" name="Text Box 21"/>
          <p:cNvSpPr txBox="1">
            <a:spLocks noChangeArrowheads="1"/>
          </p:cNvSpPr>
          <p:nvPr/>
        </p:nvSpPr>
        <p:spPr bwMode="auto">
          <a:xfrm>
            <a:off x="4951413" y="2438400"/>
            <a:ext cx="66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0"/>
              <a:t>90</a:t>
            </a:r>
            <a:endParaRPr lang="en-US" sz="2400" b="0"/>
          </a:p>
        </p:txBody>
      </p:sp>
      <p:sp>
        <p:nvSpPr>
          <p:cNvPr id="131094" name="Text Box 22"/>
          <p:cNvSpPr txBox="1">
            <a:spLocks noChangeArrowheads="1"/>
          </p:cNvSpPr>
          <p:nvPr/>
        </p:nvSpPr>
        <p:spPr bwMode="auto">
          <a:xfrm>
            <a:off x="6684963" y="2438400"/>
            <a:ext cx="11541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0"/>
              <a:t>100</a:t>
            </a:r>
            <a:endParaRPr lang="en-US" sz="2400" b="0"/>
          </a:p>
        </p:txBody>
      </p:sp>
      <p:sp>
        <p:nvSpPr>
          <p:cNvPr id="131095" name="Text Box 23"/>
          <p:cNvSpPr txBox="1">
            <a:spLocks noChangeArrowheads="1"/>
          </p:cNvSpPr>
          <p:nvPr/>
        </p:nvSpPr>
        <p:spPr bwMode="auto">
          <a:xfrm>
            <a:off x="7386638" y="1752600"/>
            <a:ext cx="1071562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0"/>
              <a:t>700</a:t>
            </a:r>
          </a:p>
          <a:p>
            <a:pPr algn="l">
              <a:spcBef>
                <a:spcPct val="50000"/>
              </a:spcBef>
            </a:pPr>
            <a:endParaRPr lang="en-US" sz="2400" b="0"/>
          </a:p>
        </p:txBody>
      </p:sp>
      <p:sp>
        <p:nvSpPr>
          <p:cNvPr id="131096" name="Text Box 24"/>
          <p:cNvSpPr txBox="1">
            <a:spLocks noChangeArrowheads="1"/>
          </p:cNvSpPr>
          <p:nvPr/>
        </p:nvSpPr>
        <p:spPr bwMode="auto">
          <a:xfrm>
            <a:off x="7924800" y="2362200"/>
            <a:ext cx="908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0">
                <a:latin typeface="Times New Roman" pitchFamily="18" charset="0"/>
              </a:rPr>
              <a:t>0</a:t>
            </a:r>
          </a:p>
        </p:txBody>
      </p:sp>
      <p:sp>
        <p:nvSpPr>
          <p:cNvPr id="131097" name="Text Box 25"/>
          <p:cNvSpPr txBox="1">
            <a:spLocks noChangeArrowheads="1"/>
          </p:cNvSpPr>
          <p:nvPr/>
        </p:nvSpPr>
        <p:spPr bwMode="auto">
          <a:xfrm>
            <a:off x="736570" y="3000372"/>
            <a:ext cx="8072494" cy="3387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0" dirty="0"/>
              <a:t>				</a:t>
            </a:r>
            <a:r>
              <a:rPr lang="en-US" sz="2400" u="sng" dirty="0" smtClean="0"/>
              <a:t>2000</a:t>
            </a:r>
            <a:r>
              <a:rPr lang="en-US" sz="2400" u="sng" dirty="0"/>
              <a:t>	</a:t>
            </a:r>
            <a:r>
              <a:rPr lang="en-US" sz="2400" u="sng" dirty="0" smtClean="0"/>
              <a:t>2001</a:t>
            </a:r>
            <a:r>
              <a:rPr lang="en-US" sz="2400" u="sng" dirty="0"/>
              <a:t>	</a:t>
            </a:r>
            <a:r>
              <a:rPr lang="en-US" sz="2400" u="sng" dirty="0" smtClean="0"/>
              <a:t>2002</a:t>
            </a:r>
            <a:r>
              <a:rPr lang="en-US" sz="2400" u="sng" dirty="0"/>
              <a:t>	</a:t>
            </a:r>
            <a:r>
              <a:rPr lang="en-US" sz="2400" u="sng" dirty="0" smtClean="0"/>
              <a:t>2003</a:t>
            </a:r>
            <a:endParaRPr lang="en-US" sz="2400" dirty="0"/>
          </a:p>
          <a:p>
            <a:pPr algn="l"/>
            <a:r>
              <a:rPr lang="en-US" sz="2400" b="0" dirty="0"/>
              <a:t>Closing inventory	     	 </a:t>
            </a:r>
            <a:r>
              <a:rPr lang="en-US" sz="2400" b="0" dirty="0" smtClean="0"/>
              <a:t>100	  250	 </a:t>
            </a:r>
            <a:r>
              <a:rPr lang="en-US" sz="2400" b="0" dirty="0"/>
              <a:t>400	     0        </a:t>
            </a:r>
          </a:p>
          <a:p>
            <a:pPr algn="l"/>
            <a:r>
              <a:rPr lang="en-US" sz="2400" b="0" dirty="0"/>
              <a:t>Less opening inventory    </a:t>
            </a:r>
            <a:r>
              <a:rPr lang="en-US" sz="2400" b="0" dirty="0" smtClean="0"/>
              <a:t>     </a:t>
            </a:r>
            <a:r>
              <a:rPr lang="en-US" sz="2400" b="0" dirty="0"/>
              <a:t>- 0	</a:t>
            </a:r>
            <a:r>
              <a:rPr lang="en-US" sz="2400" b="0" dirty="0" smtClean="0"/>
              <a:t> -</a:t>
            </a:r>
            <a:r>
              <a:rPr lang="en-US" sz="2400" b="0" dirty="0"/>
              <a:t>100	-250	-400</a:t>
            </a:r>
          </a:p>
          <a:p>
            <a:pPr algn="l"/>
            <a:r>
              <a:rPr lang="en-US" sz="2400" dirty="0"/>
              <a:t>= change in inventory	 100     150     150    -400 </a:t>
            </a:r>
          </a:p>
          <a:p>
            <a:pPr algn="l"/>
            <a:r>
              <a:rPr lang="en-US" sz="2400" dirty="0"/>
              <a:t>+ Sales			     0	     0	     0	 700</a:t>
            </a:r>
          </a:p>
          <a:p>
            <a:pPr algn="l"/>
            <a:r>
              <a:rPr lang="en-US" sz="2400" dirty="0"/>
              <a:t>+ own final use		     0	     0	     0	     0</a:t>
            </a:r>
          </a:p>
          <a:p>
            <a:pPr algn="l"/>
            <a:r>
              <a:rPr lang="en-US" sz="2400" dirty="0"/>
              <a:t> = GO			 	 100	 150	 150	 300</a:t>
            </a:r>
          </a:p>
          <a:p>
            <a:pPr algn="l"/>
            <a:r>
              <a:rPr lang="en-US" sz="2400" dirty="0"/>
              <a:t> </a:t>
            </a:r>
            <a:r>
              <a:rPr lang="en-US" sz="2400" b="0" dirty="0"/>
              <a:t>- II/IC				   30	   70	   90	 100</a:t>
            </a:r>
          </a:p>
          <a:p>
            <a:pPr algn="l"/>
            <a:r>
              <a:rPr lang="en-US" sz="2400" dirty="0"/>
              <a:t>= GVA			  </a:t>
            </a:r>
            <a:r>
              <a:rPr lang="en-US" sz="2400" dirty="0" smtClean="0"/>
              <a:t>            </a:t>
            </a:r>
            <a:r>
              <a:rPr lang="en-US" sz="2400" dirty="0"/>
              <a:t>70	   80	   60	 200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53" name="Rectangle 25"/>
          <p:cNvSpPr>
            <a:spLocks noGrp="1" noChangeArrowheads="1"/>
          </p:cNvSpPr>
          <p:nvPr>
            <p:ph type="title"/>
          </p:nvPr>
        </p:nvSpPr>
        <p:spPr>
          <a:xfrm>
            <a:off x="838200" y="214290"/>
            <a:ext cx="8321675" cy="857256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 charset="0"/>
              </a:rPr>
              <a:t>Trade</a:t>
            </a:r>
            <a:endParaRPr lang="en-US" dirty="0"/>
          </a:p>
        </p:txBody>
      </p:sp>
      <p:sp>
        <p:nvSpPr>
          <p:cNvPr id="176130" name="Rectangle 2"/>
          <p:cNvSpPr>
            <a:spLocks noGrp="1" noChangeArrowheads="1"/>
          </p:cNvSpPr>
          <p:nvPr>
            <p:ph idx="1"/>
          </p:nvPr>
        </p:nvSpPr>
        <p:spPr>
          <a:xfrm>
            <a:off x="307942" y="1142984"/>
            <a:ext cx="9220200" cy="5410200"/>
          </a:xfrm>
          <a:ln/>
        </p:spPr>
        <p:txBody>
          <a:bodyPr/>
          <a:lstStyle/>
          <a:p>
            <a:pPr lvl="1">
              <a:buFontTx/>
              <a:buNone/>
            </a:pPr>
            <a:r>
              <a:rPr lang="en-US" b="1" dirty="0">
                <a:latin typeface="Arial" charset="0"/>
              </a:rPr>
              <a:t>	</a:t>
            </a:r>
            <a:r>
              <a:rPr lang="en-US" b="1" i="1" dirty="0">
                <a:solidFill>
                  <a:srgbClr val="FF0000"/>
                </a:solidFill>
                <a:latin typeface="Arial" charset="0"/>
              </a:rPr>
              <a:t>The services provided for making the goods available to the </a:t>
            </a:r>
            <a:r>
              <a:rPr lang="en-US" b="1" i="1" dirty="0" smtClean="0">
                <a:solidFill>
                  <a:srgbClr val="FF0000"/>
                </a:solidFill>
                <a:latin typeface="Arial" charset="0"/>
              </a:rPr>
              <a:t>purchasers</a:t>
            </a:r>
          </a:p>
          <a:p>
            <a:pPr lvl="1">
              <a:buFontTx/>
              <a:buNone/>
            </a:pPr>
            <a:endParaRPr lang="en-US" b="1" i="1" dirty="0">
              <a:solidFill>
                <a:srgbClr val="FF0000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b="1" dirty="0">
                <a:latin typeface="Arial" charset="0"/>
              </a:rPr>
              <a:t>GO = Sale - cost of goods sold</a:t>
            </a:r>
          </a:p>
          <a:p>
            <a:pPr>
              <a:buFontTx/>
              <a:buNone/>
            </a:pPr>
            <a:r>
              <a:rPr lang="en-US" b="1" dirty="0">
                <a:latin typeface="Arial" charset="0"/>
              </a:rPr>
              <a:t>		Cost of goods sold = purchases + 		opening 	stock - closing stock</a:t>
            </a:r>
          </a:p>
          <a:p>
            <a:pPr>
              <a:buFontTx/>
              <a:buNone/>
            </a:pPr>
            <a:r>
              <a:rPr lang="en-US" b="1" dirty="0">
                <a:latin typeface="Arial" charset="0"/>
              </a:rPr>
              <a:t>GO = sale + (closing - opening) inventory of 	  goods for resale - purchases of goods 	  for  resale</a:t>
            </a:r>
          </a:p>
          <a:p>
            <a:endParaRPr lang="en-US" b="1" dirty="0"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310B3-8C86-47E4-AB9F-1601304C95FD}" type="slidenum">
              <a:rPr lang="en-US"/>
              <a:pPr/>
              <a:t>11</a:t>
            </a:fld>
            <a:endParaRPr lang="en-US"/>
          </a:p>
        </p:txBody>
      </p:sp>
      <p:sp>
        <p:nvSpPr>
          <p:cNvPr id="176137" name="Text Box 9"/>
          <p:cNvSpPr txBox="1">
            <a:spLocks noChangeArrowheads="1"/>
          </p:cNvSpPr>
          <p:nvPr/>
        </p:nvSpPr>
        <p:spPr bwMode="auto">
          <a:xfrm>
            <a:off x="4208463" y="5410200"/>
            <a:ext cx="825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2400" b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6" name="Rectangle 4"/>
          <p:cNvSpPr>
            <a:spLocks noGrp="1" noChangeArrowheads="1"/>
          </p:cNvSpPr>
          <p:nvPr>
            <p:ph type="title"/>
          </p:nvPr>
        </p:nvSpPr>
        <p:spPr>
          <a:xfrm>
            <a:off x="838200" y="214290"/>
            <a:ext cx="8321675" cy="785818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 charset="0"/>
              </a:rPr>
              <a:t>Trade</a:t>
            </a:r>
            <a:endParaRPr lang="en-US" dirty="0"/>
          </a:p>
        </p:txBody>
      </p:sp>
      <p:sp>
        <p:nvSpPr>
          <p:cNvPr id="177154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066800"/>
            <a:ext cx="9598025" cy="5791200"/>
          </a:xfrm>
          <a:ln/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b="1" dirty="0" smtClean="0">
                <a:latin typeface="Arial" charset="0"/>
              </a:rPr>
              <a:t>Example: </a:t>
            </a:r>
            <a:r>
              <a:rPr lang="en-US" sz="2800" b="1" dirty="0" smtClean="0">
                <a:latin typeface="Arial" charset="0"/>
              </a:rPr>
              <a:t>The </a:t>
            </a:r>
            <a:r>
              <a:rPr lang="en-US" sz="2800" b="1" dirty="0">
                <a:latin typeface="Arial" charset="0"/>
              </a:rPr>
              <a:t>retail store in </a:t>
            </a:r>
            <a:r>
              <a:rPr lang="en-US" sz="2800" b="1" dirty="0" smtClean="0">
                <a:latin typeface="Arial" charset="0"/>
              </a:rPr>
              <a:t>2000 recorded </a:t>
            </a:r>
            <a:r>
              <a:rPr lang="en-US" sz="2800" b="1" dirty="0">
                <a:latin typeface="Arial" charset="0"/>
              </a:rPr>
              <a:t>the following </a:t>
            </a:r>
            <a:r>
              <a:rPr lang="en-US" sz="2800" b="1" dirty="0" smtClean="0">
                <a:latin typeface="Arial" charset="0"/>
              </a:rPr>
              <a:t>transactions</a:t>
            </a:r>
            <a:r>
              <a:rPr lang="en-US" sz="2800" b="1" dirty="0">
                <a:latin typeface="Arial" charset="0"/>
              </a:rPr>
              <a:t>: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b="1" dirty="0">
                <a:latin typeface="Arial" charset="0"/>
              </a:rPr>
              <a:t>		sale =  50,000 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b="1" dirty="0">
                <a:latin typeface="Arial" charset="0"/>
              </a:rPr>
              <a:t>		purchases of goods for sale = 30,000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b="1" dirty="0">
                <a:latin typeface="Arial" charset="0"/>
              </a:rPr>
              <a:t>		opening stock	= 5,000  </a:t>
            </a:r>
            <a:endParaRPr lang="en-US" b="1" dirty="0" smtClean="0">
              <a:latin typeface="Arial" charset="0"/>
            </a:endParaRPr>
          </a:p>
          <a:p>
            <a:pPr lvl="1">
              <a:spcBef>
                <a:spcPct val="0"/>
              </a:spcBef>
              <a:buFontTx/>
              <a:buNone/>
            </a:pPr>
            <a:r>
              <a:rPr lang="en-US" b="1" dirty="0" smtClean="0">
                <a:latin typeface="Arial" charset="0"/>
              </a:rPr>
              <a:t>		closing </a:t>
            </a:r>
            <a:r>
              <a:rPr lang="en-US" b="1" dirty="0">
                <a:latin typeface="Arial" charset="0"/>
              </a:rPr>
              <a:t>stock 	= 4,000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b="1" dirty="0">
                <a:latin typeface="Arial" charset="0"/>
              </a:rPr>
              <a:t>		utilities		=  200 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b="1" dirty="0">
                <a:latin typeface="Arial" charset="0"/>
              </a:rPr>
              <a:t>		supplies               = 500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b="1" dirty="0">
                <a:latin typeface="Arial" charset="0"/>
              </a:rPr>
              <a:t>		other services paid =50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b="1" dirty="0">
                <a:latin typeface="Arial" charset="0"/>
              </a:rPr>
              <a:t>GO = 50,000 + (</a:t>
            </a:r>
            <a:r>
              <a:rPr lang="en-US" b="1" dirty="0" smtClean="0">
                <a:latin typeface="Arial" charset="0"/>
              </a:rPr>
              <a:t>5,000-4,000</a:t>
            </a:r>
            <a:r>
              <a:rPr lang="en-US" b="1" dirty="0">
                <a:latin typeface="Arial" charset="0"/>
              </a:rPr>
              <a:t>) -30,000 = </a:t>
            </a:r>
            <a:r>
              <a:rPr lang="en-US" b="1" u="sng" dirty="0">
                <a:latin typeface="Arial" charset="0"/>
              </a:rPr>
              <a:t>21,000</a:t>
            </a:r>
            <a:endParaRPr lang="en-US" b="1" dirty="0">
              <a:latin typeface="Arial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b="1" dirty="0">
                <a:latin typeface="Arial" charset="0"/>
              </a:rPr>
              <a:t>GVA = 21,000 - </a:t>
            </a:r>
            <a:r>
              <a:rPr lang="en-US" b="1" dirty="0" smtClean="0">
                <a:latin typeface="Arial" charset="0"/>
              </a:rPr>
              <a:t>(200+500+50</a:t>
            </a:r>
            <a:r>
              <a:rPr lang="en-US" b="1" dirty="0">
                <a:latin typeface="Arial" charset="0"/>
              </a:rPr>
              <a:t>)  = 21,000 - 750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b="1" dirty="0">
                <a:latin typeface="Arial" charset="0"/>
              </a:rPr>
              <a:t>		</a:t>
            </a:r>
            <a:r>
              <a:rPr lang="en-US" b="1" dirty="0" smtClean="0">
                <a:latin typeface="Arial" charset="0"/>
              </a:rPr>
              <a:t>= </a:t>
            </a:r>
            <a:r>
              <a:rPr lang="en-US" b="1" u="sng" dirty="0">
                <a:latin typeface="Arial" charset="0"/>
              </a:rPr>
              <a:t>20,250</a:t>
            </a:r>
            <a:endParaRPr lang="en-US" b="1" dirty="0"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CC199-3693-4103-8543-F081BBFA3EFB}" type="slidenum">
              <a:rPr lang="en-US"/>
              <a:pPr/>
              <a:t>12</a:t>
            </a:fld>
            <a:endParaRPr lang="en-US"/>
          </a:p>
        </p:txBody>
      </p:sp>
      <p:sp>
        <p:nvSpPr>
          <p:cNvPr id="177155" name="Text Box 3"/>
          <p:cNvSpPr txBox="1">
            <a:spLocks noChangeArrowheads="1"/>
          </p:cNvSpPr>
          <p:nvPr/>
        </p:nvSpPr>
        <p:spPr bwMode="auto">
          <a:xfrm>
            <a:off x="4208463" y="5410200"/>
            <a:ext cx="825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2400" b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80" name="Rectangle 4"/>
          <p:cNvSpPr>
            <a:spLocks noGrp="1" noChangeArrowheads="1"/>
          </p:cNvSpPr>
          <p:nvPr>
            <p:ph type="title"/>
          </p:nvPr>
        </p:nvSpPr>
        <p:spPr>
          <a:xfrm>
            <a:off x="838200" y="357166"/>
            <a:ext cx="8321675" cy="71438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Arial" charset="0"/>
              </a:rPr>
              <a:t>Banks</a:t>
            </a:r>
            <a:endParaRPr lang="en-US" dirty="0"/>
          </a:p>
        </p:txBody>
      </p:sp>
      <p:sp>
        <p:nvSpPr>
          <p:cNvPr id="178178" name="Rectangle 2"/>
          <p:cNvSpPr>
            <a:spLocks noGrp="1" noChangeArrowheads="1"/>
          </p:cNvSpPr>
          <p:nvPr>
            <p:ph idx="1"/>
          </p:nvPr>
        </p:nvSpPr>
        <p:spPr>
          <a:xfrm>
            <a:off x="307942" y="1142984"/>
            <a:ext cx="9220200" cy="5410200"/>
          </a:xfrm>
          <a:ln/>
        </p:spPr>
        <p:txBody>
          <a:bodyPr>
            <a:normAutofit/>
          </a:bodyPr>
          <a:lstStyle/>
          <a:p>
            <a:endParaRPr lang="en-US" b="1" dirty="0">
              <a:latin typeface="Arial" charset="0"/>
            </a:endParaRPr>
          </a:p>
          <a:p>
            <a:pPr>
              <a:buFontTx/>
              <a:buNone/>
            </a:pPr>
            <a:r>
              <a:rPr lang="en-US" b="1" dirty="0">
                <a:latin typeface="Arial" charset="0"/>
              </a:rPr>
              <a:t>	GO = service charges and other receipt</a:t>
            </a:r>
          </a:p>
          <a:p>
            <a:pPr>
              <a:buFontTx/>
              <a:buNone/>
            </a:pPr>
            <a:r>
              <a:rPr lang="en-US" b="1" dirty="0">
                <a:latin typeface="Arial" charset="0"/>
              </a:rPr>
              <a:t>			 from services + FISIM</a:t>
            </a:r>
          </a:p>
          <a:p>
            <a:pPr>
              <a:buFontTx/>
              <a:buNone/>
            </a:pPr>
            <a:r>
              <a:rPr lang="en-US" b="1" i="1" dirty="0" smtClean="0">
                <a:solidFill>
                  <a:srgbClr val="FF0000"/>
                </a:solidFill>
                <a:latin typeface="Arial" charset="0"/>
              </a:rPr>
              <a:t>FISIM (</a:t>
            </a:r>
            <a:r>
              <a:rPr lang="en-US" sz="2800" b="1" i="1" dirty="0" smtClean="0">
                <a:solidFill>
                  <a:srgbClr val="FF0000"/>
                </a:solidFill>
                <a:latin typeface="Arial" charset="0"/>
              </a:rPr>
              <a:t>financial </a:t>
            </a:r>
            <a:r>
              <a:rPr lang="en-US" sz="2800" b="1" i="1" dirty="0">
                <a:solidFill>
                  <a:srgbClr val="FF0000"/>
                </a:solidFill>
                <a:latin typeface="Arial" charset="0"/>
              </a:rPr>
              <a:t>intermediaries indirectly 		measured)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800" b="1" dirty="0" smtClean="0">
                <a:latin typeface="Arial" charset="0"/>
              </a:rPr>
              <a:t>is </a:t>
            </a:r>
            <a:r>
              <a:rPr lang="en-US" sz="2800" b="1" dirty="0">
                <a:latin typeface="Arial" charset="0"/>
              </a:rPr>
              <a:t>the bank charge which is 	integrated in the computation of interest rates 	of deposit and loans. </a:t>
            </a:r>
            <a:endParaRPr lang="en-US" sz="2800" b="1" dirty="0" smtClean="0">
              <a:latin typeface="Arial" charset="0"/>
            </a:endParaRPr>
          </a:p>
          <a:p>
            <a:pPr>
              <a:buFontTx/>
              <a:buNone/>
            </a:pPr>
            <a:r>
              <a:rPr lang="en-US" sz="2800" b="1" dirty="0" smtClean="0">
                <a:latin typeface="Arial" charset="0"/>
              </a:rPr>
              <a:t>Formerly </a:t>
            </a:r>
            <a:r>
              <a:rPr lang="en-US" sz="2800" b="1" dirty="0">
                <a:latin typeface="Arial" charset="0"/>
              </a:rPr>
              <a:t>referred </a:t>
            </a:r>
            <a:r>
              <a:rPr lang="en-US" sz="2800" b="1" dirty="0" smtClean="0">
                <a:latin typeface="Arial" charset="0"/>
              </a:rPr>
              <a:t>to imputed </a:t>
            </a:r>
            <a:r>
              <a:rPr lang="en-US" sz="2800" b="1" dirty="0">
                <a:latin typeface="Arial" charset="0"/>
              </a:rPr>
              <a:t>services charge</a:t>
            </a:r>
            <a:endParaRPr lang="en-US" b="1" dirty="0">
              <a:latin typeface="Arial" charset="0"/>
            </a:endParaRPr>
          </a:p>
          <a:p>
            <a:pPr>
              <a:buFontTx/>
              <a:buNone/>
            </a:pPr>
            <a:r>
              <a:rPr lang="en-US" b="1" dirty="0" smtClean="0">
                <a:latin typeface="Arial" charset="0"/>
              </a:rPr>
              <a:t>Imputed </a:t>
            </a:r>
            <a:r>
              <a:rPr lang="en-US" b="1" dirty="0">
                <a:latin typeface="Arial" charset="0"/>
              </a:rPr>
              <a:t>service charge </a:t>
            </a:r>
            <a:r>
              <a:rPr lang="en-US" b="1" dirty="0" smtClean="0">
                <a:latin typeface="Arial" charset="0"/>
              </a:rPr>
              <a:t>= </a:t>
            </a:r>
            <a:r>
              <a:rPr lang="en-US" b="1" dirty="0">
                <a:latin typeface="Arial" charset="0"/>
              </a:rPr>
              <a:t>Interest received 	from loans </a:t>
            </a:r>
            <a:r>
              <a:rPr lang="en-US" b="1" dirty="0" smtClean="0">
                <a:latin typeface="Arial" charset="0"/>
              </a:rPr>
              <a:t>– </a:t>
            </a:r>
            <a:r>
              <a:rPr lang="en-US" b="1" dirty="0">
                <a:latin typeface="Arial" charset="0"/>
              </a:rPr>
              <a:t>interest </a:t>
            </a:r>
            <a:r>
              <a:rPr lang="en-US" b="1" dirty="0" smtClean="0">
                <a:latin typeface="Arial" charset="0"/>
              </a:rPr>
              <a:t>paid </a:t>
            </a:r>
            <a:r>
              <a:rPr lang="en-US" b="1" dirty="0">
                <a:latin typeface="Arial" charset="0"/>
              </a:rPr>
              <a:t>on </a:t>
            </a:r>
            <a:r>
              <a:rPr lang="en-US" b="1" dirty="0" smtClean="0">
                <a:latin typeface="Arial" charset="0"/>
              </a:rPr>
              <a:t>deposits</a:t>
            </a:r>
            <a:endParaRPr lang="en-US" b="1" dirty="0"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615A7-94BB-4396-B5B1-B0A1EAA445D7}" type="slidenum">
              <a:rPr lang="en-US"/>
              <a:pPr/>
              <a:t>13</a:t>
            </a:fld>
            <a:endParaRPr lang="en-US"/>
          </a:p>
        </p:txBody>
      </p:sp>
      <p:sp>
        <p:nvSpPr>
          <p:cNvPr id="178179" name="Text Box 3"/>
          <p:cNvSpPr txBox="1">
            <a:spLocks noChangeArrowheads="1"/>
          </p:cNvSpPr>
          <p:nvPr/>
        </p:nvSpPr>
        <p:spPr bwMode="auto">
          <a:xfrm>
            <a:off x="4208463" y="5410200"/>
            <a:ext cx="825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2400" b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84" name="Rectangle 16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8321675" cy="70007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Arial" charset="0"/>
              </a:rPr>
              <a:t>Banks</a:t>
            </a:r>
            <a:endParaRPr lang="en-US" dirty="0"/>
          </a:p>
        </p:txBody>
      </p:sp>
      <p:sp>
        <p:nvSpPr>
          <p:cNvPr id="135171" name="Rectangle 3"/>
          <p:cNvSpPr>
            <a:spLocks noGrp="1" noChangeArrowheads="1"/>
          </p:cNvSpPr>
          <p:nvPr>
            <p:ph idx="1"/>
          </p:nvPr>
        </p:nvSpPr>
        <p:spPr>
          <a:xfrm>
            <a:off x="665132" y="1357298"/>
            <a:ext cx="8534400" cy="5105400"/>
          </a:xfrm>
          <a:ln/>
        </p:spPr>
        <p:txBody>
          <a:bodyPr/>
          <a:lstStyle/>
          <a:p>
            <a:pPr>
              <a:buFontTx/>
              <a:buNone/>
            </a:pPr>
            <a:r>
              <a:rPr lang="en-US" sz="2800" b="1" dirty="0" smtClean="0">
                <a:latin typeface="Arial" charset="0"/>
              </a:rPr>
              <a:t>FISIM: </a:t>
            </a:r>
          </a:p>
          <a:p>
            <a:pPr>
              <a:buFontTx/>
              <a:buNone/>
            </a:pPr>
            <a:r>
              <a:rPr lang="en-US" sz="2800" b="1" dirty="0" smtClean="0">
                <a:latin typeface="Arial" charset="0"/>
              </a:rPr>
              <a:t>	on </a:t>
            </a:r>
            <a:r>
              <a:rPr lang="en-US" sz="2800" b="1" dirty="0" smtClean="0">
                <a:solidFill>
                  <a:srgbClr val="FF0000"/>
                </a:solidFill>
                <a:latin typeface="Arial" charset="0"/>
              </a:rPr>
              <a:t>LOAN</a:t>
            </a:r>
            <a:r>
              <a:rPr lang="en-US" sz="2800" b="1" dirty="0" smtClean="0">
                <a:latin typeface="Arial" charset="0"/>
              </a:rPr>
              <a:t>      =  (actual - pure) interest rate </a:t>
            </a:r>
          </a:p>
          <a:p>
            <a:pPr>
              <a:buFontTx/>
              <a:buNone/>
            </a:pPr>
            <a:r>
              <a:rPr lang="en-US" sz="2800" b="1" dirty="0" smtClean="0">
                <a:latin typeface="Arial" charset="0"/>
              </a:rPr>
              <a:t>	on </a:t>
            </a:r>
            <a:r>
              <a:rPr lang="en-US" sz="2800" b="1" dirty="0" smtClean="0">
                <a:solidFill>
                  <a:srgbClr val="FF0000"/>
                </a:solidFill>
                <a:latin typeface="Arial" charset="0"/>
              </a:rPr>
              <a:t>DEPOSIT</a:t>
            </a:r>
            <a:r>
              <a:rPr lang="en-US" sz="2800" b="1" dirty="0" smtClean="0">
                <a:latin typeface="Arial" charset="0"/>
              </a:rPr>
              <a:t> = (pure -actual) interest rate</a:t>
            </a:r>
          </a:p>
          <a:p>
            <a:pPr>
              <a:buFontTx/>
              <a:buNone/>
            </a:pPr>
            <a:r>
              <a:rPr lang="en-US" sz="2800" dirty="0" smtClean="0">
                <a:latin typeface="Arial" charset="0"/>
              </a:rPr>
              <a:t>	</a:t>
            </a:r>
            <a:endParaRPr lang="en-US" sz="2800" dirty="0">
              <a:latin typeface="Arial" charset="0"/>
            </a:endParaRP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C3911-AC1F-4113-8CA6-714BF5438D9B}" type="slidenum">
              <a:rPr lang="en-US"/>
              <a:pPr/>
              <a:t>14</a:t>
            </a:fld>
            <a:endParaRPr lang="en-US"/>
          </a:p>
        </p:txBody>
      </p:sp>
      <p:sp>
        <p:nvSpPr>
          <p:cNvPr id="135172" name="Oval 4"/>
          <p:cNvSpPr>
            <a:spLocks noChangeArrowheads="1"/>
          </p:cNvSpPr>
          <p:nvPr/>
        </p:nvSpPr>
        <p:spPr bwMode="auto">
          <a:xfrm>
            <a:off x="3135313" y="2971800"/>
            <a:ext cx="2971800" cy="914400"/>
          </a:xfrm>
          <a:prstGeom prst="ellipse">
            <a:avLst/>
          </a:prstGeom>
          <a:noFill/>
          <a:ln w="28575">
            <a:solidFill>
              <a:srgbClr val="6600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sz="2400"/>
              <a:t>BANKS</a:t>
            </a:r>
            <a:endParaRPr lang="en-US" sz="2400" b="0"/>
          </a:p>
        </p:txBody>
      </p:sp>
      <p:sp>
        <p:nvSpPr>
          <p:cNvPr id="135173" name="Oval 5"/>
          <p:cNvSpPr>
            <a:spLocks noChangeArrowheads="1"/>
          </p:cNvSpPr>
          <p:nvPr/>
        </p:nvSpPr>
        <p:spPr bwMode="auto">
          <a:xfrm>
            <a:off x="1898650" y="4800600"/>
            <a:ext cx="1814513" cy="838200"/>
          </a:xfrm>
          <a:prstGeom prst="ellips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/>
              <a:t>HOUSEHOLD</a:t>
            </a:r>
            <a:endParaRPr lang="en-US" sz="2000" b="0"/>
          </a:p>
        </p:txBody>
      </p:sp>
      <p:sp>
        <p:nvSpPr>
          <p:cNvPr id="135174" name="Oval 6"/>
          <p:cNvSpPr>
            <a:spLocks noChangeArrowheads="1"/>
          </p:cNvSpPr>
          <p:nvPr/>
        </p:nvSpPr>
        <p:spPr bwMode="auto">
          <a:xfrm>
            <a:off x="5694363" y="4800600"/>
            <a:ext cx="2062162" cy="838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/>
              <a:t>CORPORATION</a:t>
            </a:r>
          </a:p>
        </p:txBody>
      </p:sp>
      <p:sp>
        <p:nvSpPr>
          <p:cNvPr id="135175" name="Line 7"/>
          <p:cNvSpPr>
            <a:spLocks noChangeShapeType="1"/>
          </p:cNvSpPr>
          <p:nvPr/>
        </p:nvSpPr>
        <p:spPr bwMode="auto">
          <a:xfrm>
            <a:off x="3713163" y="5257800"/>
            <a:ext cx="1898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35176" name="Line 8"/>
          <p:cNvSpPr>
            <a:spLocks noChangeShapeType="1"/>
          </p:cNvSpPr>
          <p:nvPr/>
        </p:nvSpPr>
        <p:spPr bwMode="auto">
          <a:xfrm flipV="1">
            <a:off x="2805113" y="3810000"/>
            <a:ext cx="908050" cy="99060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35177" name="Line 9"/>
          <p:cNvSpPr>
            <a:spLocks noChangeShapeType="1"/>
          </p:cNvSpPr>
          <p:nvPr/>
        </p:nvSpPr>
        <p:spPr bwMode="auto">
          <a:xfrm>
            <a:off x="5529263" y="3810000"/>
            <a:ext cx="825500" cy="9906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35178" name="Text Box 10"/>
          <p:cNvSpPr txBox="1">
            <a:spLocks noChangeArrowheads="1"/>
          </p:cNvSpPr>
          <p:nvPr/>
        </p:nvSpPr>
        <p:spPr bwMode="auto">
          <a:xfrm>
            <a:off x="2895600" y="5715000"/>
            <a:ext cx="4325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/>
              <a:t>10% (pure interest rate)</a:t>
            </a:r>
          </a:p>
        </p:txBody>
      </p:sp>
      <p:sp>
        <p:nvSpPr>
          <p:cNvPr id="135179" name="Text Box 11"/>
          <p:cNvSpPr txBox="1">
            <a:spLocks noChangeArrowheads="1"/>
          </p:cNvSpPr>
          <p:nvPr/>
        </p:nvSpPr>
        <p:spPr bwMode="auto">
          <a:xfrm>
            <a:off x="660400" y="3505200"/>
            <a:ext cx="2227263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2400" dirty="0"/>
              <a:t>6 % = pure interest rate     - FISIM</a:t>
            </a:r>
          </a:p>
        </p:txBody>
      </p:sp>
      <p:sp>
        <p:nvSpPr>
          <p:cNvPr id="135180" name="Text Box 12"/>
          <p:cNvSpPr txBox="1">
            <a:spLocks noChangeArrowheads="1"/>
          </p:cNvSpPr>
          <p:nvPr/>
        </p:nvSpPr>
        <p:spPr bwMode="auto">
          <a:xfrm>
            <a:off x="6272213" y="3581400"/>
            <a:ext cx="26400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/>
              <a:t>15% = interest rate plus FISIM</a:t>
            </a:r>
          </a:p>
        </p:txBody>
      </p:sp>
      <p:sp>
        <p:nvSpPr>
          <p:cNvPr id="135181" name="Line 13"/>
          <p:cNvSpPr>
            <a:spLocks noChangeShapeType="1"/>
          </p:cNvSpPr>
          <p:nvPr/>
        </p:nvSpPr>
        <p:spPr bwMode="auto">
          <a:xfrm>
            <a:off x="2476500" y="4191000"/>
            <a:ext cx="741363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35182" name="Line 14"/>
          <p:cNvSpPr>
            <a:spLocks noChangeShapeType="1"/>
          </p:cNvSpPr>
          <p:nvPr/>
        </p:nvSpPr>
        <p:spPr bwMode="auto">
          <a:xfrm flipH="1">
            <a:off x="6024563" y="4038600"/>
            <a:ext cx="24765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35183" name="Line 15"/>
          <p:cNvSpPr>
            <a:spLocks noChangeShapeType="1"/>
          </p:cNvSpPr>
          <p:nvPr/>
        </p:nvSpPr>
        <p:spPr bwMode="auto">
          <a:xfrm flipV="1">
            <a:off x="4538663" y="5257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6" name="Rectangle 4"/>
          <p:cNvSpPr>
            <a:spLocks noGrp="1" noChangeArrowheads="1"/>
          </p:cNvSpPr>
          <p:nvPr>
            <p:ph type="title"/>
          </p:nvPr>
        </p:nvSpPr>
        <p:spPr>
          <a:xfrm rot="10800000" flipV="1">
            <a:off x="761999" y="285728"/>
            <a:ext cx="8397875" cy="571504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Arial" charset="0"/>
              </a:rPr>
              <a:t>Banks</a:t>
            </a:r>
            <a:endParaRPr lang="en-US" dirty="0"/>
          </a:p>
        </p:txBody>
      </p:sp>
      <p:sp>
        <p:nvSpPr>
          <p:cNvPr id="13619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000108"/>
            <a:ext cx="8686800" cy="5172092"/>
          </a:xfrm>
          <a:ln/>
        </p:spPr>
        <p:txBody>
          <a:bodyPr>
            <a:normAutofit lnSpcReduction="10000"/>
          </a:bodyPr>
          <a:lstStyle/>
          <a:p>
            <a:endParaRPr lang="en-US" b="1" dirty="0">
              <a:latin typeface="Arial" charset="0"/>
            </a:endParaRPr>
          </a:p>
          <a:p>
            <a:pPr>
              <a:buFontTx/>
              <a:buNone/>
            </a:pPr>
            <a:r>
              <a:rPr lang="en-US" sz="2800" b="1" dirty="0">
                <a:latin typeface="Arial" charset="0"/>
              </a:rPr>
              <a:t>Example: household deposited 500 mil and bank lent out 300 mil if the reference rate is 10 % what is the FISIM of bank?</a:t>
            </a:r>
          </a:p>
          <a:p>
            <a:pPr>
              <a:spcBef>
                <a:spcPct val="40000"/>
              </a:spcBef>
              <a:buFontTx/>
              <a:buNone/>
            </a:pPr>
            <a:r>
              <a:rPr lang="en-US" sz="2400" b="1" dirty="0">
                <a:latin typeface="Arial" charset="0"/>
              </a:rPr>
              <a:t>FISIM  </a:t>
            </a:r>
            <a:r>
              <a:rPr lang="en-US" sz="2400" b="1" dirty="0" smtClean="0">
                <a:latin typeface="Arial" charset="0"/>
              </a:rPr>
              <a:t>on deposit     </a:t>
            </a:r>
            <a:r>
              <a:rPr lang="en-US" sz="2400" b="1" dirty="0">
                <a:latin typeface="Arial" charset="0"/>
              </a:rPr>
              <a:t>= 10% - 6% = 4 percent</a:t>
            </a:r>
          </a:p>
          <a:p>
            <a:pPr>
              <a:spcBef>
                <a:spcPct val="40000"/>
              </a:spcBef>
              <a:buFontTx/>
              <a:buNone/>
            </a:pPr>
            <a:r>
              <a:rPr lang="en-US" sz="2400" b="1" dirty="0">
                <a:latin typeface="Arial" charset="0"/>
              </a:rPr>
              <a:t>FISIM </a:t>
            </a:r>
            <a:r>
              <a:rPr lang="en-US" sz="2400" b="1" dirty="0" smtClean="0">
                <a:latin typeface="Arial" charset="0"/>
              </a:rPr>
              <a:t>on </a:t>
            </a:r>
            <a:r>
              <a:rPr lang="en-US" sz="2400" b="1" dirty="0">
                <a:latin typeface="Arial" charset="0"/>
              </a:rPr>
              <a:t>loan      =  15% - 10  =  5 percent</a:t>
            </a:r>
          </a:p>
          <a:p>
            <a:pPr>
              <a:spcBef>
                <a:spcPct val="40000"/>
              </a:spcBef>
              <a:buFontTx/>
              <a:buNone/>
            </a:pPr>
            <a:r>
              <a:rPr lang="en-US" sz="2400" b="1" dirty="0">
                <a:latin typeface="Arial" charset="0"/>
              </a:rPr>
              <a:t>FISIM ON DEPOSIT = 500(0.04) = 20 mil</a:t>
            </a:r>
          </a:p>
          <a:p>
            <a:pPr>
              <a:spcBef>
                <a:spcPct val="40000"/>
              </a:spcBef>
              <a:buFontTx/>
              <a:buNone/>
            </a:pPr>
            <a:r>
              <a:rPr lang="en-US" sz="2400" b="1" dirty="0">
                <a:latin typeface="Arial" charset="0"/>
              </a:rPr>
              <a:t>FISIM ON LOAN      = 300(0.10) = 30 mil</a:t>
            </a:r>
          </a:p>
          <a:p>
            <a:pPr>
              <a:spcBef>
                <a:spcPct val="40000"/>
              </a:spcBef>
              <a:buFontTx/>
              <a:buNone/>
            </a:pPr>
            <a:endParaRPr lang="en-US" sz="2400" i="1" dirty="0">
              <a:latin typeface="Arial" charset="0"/>
            </a:endParaRPr>
          </a:p>
          <a:p>
            <a:pPr>
              <a:spcBef>
                <a:spcPct val="40000"/>
              </a:spcBef>
              <a:buFontTx/>
              <a:buNone/>
            </a:pPr>
            <a:r>
              <a:rPr lang="en-US" sz="2400" i="1" dirty="0">
                <a:solidFill>
                  <a:srgbClr val="FF0000"/>
                </a:solidFill>
                <a:latin typeface="Arial" charset="0"/>
              </a:rPr>
              <a:t>There are other deviations in the estimate of FISIM depending upon the availability or choice of reference rate and the data</a:t>
            </a:r>
            <a:endParaRPr lang="en-US" sz="2400" b="1" dirty="0">
              <a:solidFill>
                <a:srgbClr val="FF0000"/>
              </a:solidFill>
              <a:latin typeface="Arial" charset="0"/>
            </a:endParaRPr>
          </a:p>
          <a:p>
            <a:pPr>
              <a:spcBef>
                <a:spcPct val="40000"/>
              </a:spcBef>
              <a:buFontTx/>
              <a:buNone/>
            </a:pPr>
            <a:endParaRPr lang="en-US" sz="2400" dirty="0"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CAB5D-E5AE-4AE1-BA5E-8E0BC0D0BF6E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7942" y="381000"/>
            <a:ext cx="9358378" cy="1219200"/>
          </a:xfrm>
        </p:spPr>
        <p:txBody>
          <a:bodyPr/>
          <a:lstStyle/>
          <a:p>
            <a:pPr algn="l"/>
            <a:r>
              <a:rPr lang="en-US" b="1" dirty="0">
                <a:latin typeface="Arial" charset="0"/>
              </a:rPr>
              <a:t>Other special </a:t>
            </a:r>
            <a:r>
              <a:rPr lang="en-US" b="1" dirty="0" smtClean="0">
                <a:latin typeface="Arial" charset="0"/>
              </a:rPr>
              <a:t>industries</a:t>
            </a:r>
            <a:endParaRPr lang="en-US" dirty="0">
              <a:latin typeface="Arial" charset="0"/>
            </a:endParaRPr>
          </a:p>
        </p:txBody>
      </p:sp>
      <p:sp>
        <p:nvSpPr>
          <p:cNvPr id="133123" name="Rectangle 3"/>
          <p:cNvSpPr>
            <a:spLocks noGrp="1" noChangeArrowheads="1"/>
          </p:cNvSpPr>
          <p:nvPr>
            <p:ph idx="1"/>
          </p:nvPr>
        </p:nvSpPr>
        <p:spPr>
          <a:xfrm>
            <a:off x="307942" y="1828800"/>
            <a:ext cx="9293258" cy="4495800"/>
          </a:xfrm>
          <a:ln/>
        </p:spPr>
        <p:txBody>
          <a:bodyPr>
            <a:normAutofit/>
          </a:bodyPr>
          <a:lstStyle/>
          <a:p>
            <a:r>
              <a:rPr lang="en-US" b="1" dirty="0">
                <a:latin typeface="Arial" charset="0"/>
              </a:rPr>
              <a:t>Insurance</a:t>
            </a:r>
          </a:p>
          <a:p>
            <a:pPr>
              <a:buFontTx/>
              <a:buNone/>
            </a:pPr>
            <a:r>
              <a:rPr lang="en-US" b="1" dirty="0">
                <a:latin typeface="Arial" charset="0"/>
              </a:rPr>
              <a:t>	Non life or term insurance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b="1" dirty="0">
                <a:latin typeface="Arial" charset="0"/>
              </a:rPr>
              <a:t>		GO = premium payable + supplemental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b="1" dirty="0">
                <a:latin typeface="Arial" charset="0"/>
              </a:rPr>
              <a:t>			 premium - claims </a:t>
            </a:r>
          </a:p>
          <a:p>
            <a:pPr>
              <a:buFontTx/>
              <a:buNone/>
            </a:pPr>
            <a:r>
              <a:rPr lang="en-US" b="1" dirty="0">
                <a:latin typeface="Arial" charset="0"/>
              </a:rPr>
              <a:t>	Life insurance </a:t>
            </a:r>
            <a:r>
              <a:rPr lang="en-US" b="1" dirty="0" smtClean="0">
                <a:latin typeface="Arial" charset="0"/>
              </a:rPr>
              <a:t>  </a:t>
            </a:r>
            <a:endParaRPr lang="en-US" b="1" dirty="0">
              <a:latin typeface="Arial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b="1" dirty="0">
                <a:latin typeface="Arial" charset="0"/>
              </a:rPr>
              <a:t>		GO = premium payable + supplemental 		premium - claims - change </a:t>
            </a:r>
            <a:r>
              <a:rPr lang="en-US" b="1" dirty="0" smtClean="0">
                <a:latin typeface="Arial" charset="0"/>
              </a:rPr>
              <a:t>in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b="1" dirty="0" smtClean="0">
                <a:latin typeface="Arial" charset="0"/>
              </a:rPr>
              <a:t>			actuarial reserve</a:t>
            </a:r>
            <a:endParaRPr lang="en-US" b="1" dirty="0"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F10BF-7334-409D-9744-2C0975148822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>
                <a:latin typeface="Arial" charset="0"/>
              </a:rPr>
              <a:t>How to estimate gross value added?</a:t>
            </a:r>
            <a:endParaRPr lang="en-US" dirty="0">
              <a:latin typeface="Arial" charset="0"/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  <a:ln/>
        </p:spPr>
        <p:txBody>
          <a:bodyPr>
            <a:normAutofit/>
          </a:bodyPr>
          <a:lstStyle/>
          <a:p>
            <a:r>
              <a:rPr lang="en-US" b="1" dirty="0">
                <a:latin typeface="Arial" charset="0"/>
              </a:rPr>
              <a:t>Direct estimation </a:t>
            </a:r>
          </a:p>
          <a:p>
            <a:pPr>
              <a:buFontTx/>
              <a:buNone/>
            </a:pPr>
            <a:r>
              <a:rPr lang="en-US" b="1" dirty="0">
                <a:latin typeface="Arial" charset="0"/>
              </a:rPr>
              <a:t>    </a:t>
            </a:r>
            <a:r>
              <a:rPr lang="en-US" b="1" dirty="0" err="1">
                <a:latin typeface="Arial" charset="0"/>
              </a:rPr>
              <a:t>GVA</a:t>
            </a:r>
            <a:r>
              <a:rPr lang="en-US" b="1" baseline="-25000" dirty="0" err="1">
                <a:latin typeface="Arial" charset="0"/>
              </a:rPr>
              <a:t>t</a:t>
            </a:r>
            <a:r>
              <a:rPr lang="en-US" b="1" dirty="0">
                <a:latin typeface="Arial" charset="0"/>
              </a:rPr>
              <a:t> = </a:t>
            </a:r>
            <a:r>
              <a:rPr lang="en-US" b="1" dirty="0" err="1">
                <a:latin typeface="Arial" charset="0"/>
              </a:rPr>
              <a:t>GO</a:t>
            </a:r>
            <a:r>
              <a:rPr lang="en-US" b="1" baseline="-25000" dirty="0" err="1">
                <a:latin typeface="Arial" charset="0"/>
              </a:rPr>
              <a:t>t</a:t>
            </a:r>
            <a:r>
              <a:rPr lang="en-US" b="1" dirty="0">
                <a:latin typeface="Arial" charset="0"/>
              </a:rPr>
              <a:t> - </a:t>
            </a:r>
            <a:r>
              <a:rPr lang="en-US" b="1" dirty="0" err="1">
                <a:latin typeface="Arial" charset="0"/>
              </a:rPr>
              <a:t>II</a:t>
            </a:r>
            <a:r>
              <a:rPr lang="en-US" b="1" baseline="-25000" dirty="0" err="1">
                <a:latin typeface="Arial" charset="0"/>
              </a:rPr>
              <a:t>t</a:t>
            </a:r>
            <a:r>
              <a:rPr lang="en-US" b="1" baseline="-25000" dirty="0">
                <a:latin typeface="Arial" charset="0"/>
              </a:rPr>
              <a:t>              </a:t>
            </a:r>
          </a:p>
          <a:p>
            <a:pPr>
              <a:buFontTx/>
              <a:buNone/>
            </a:pPr>
            <a:r>
              <a:rPr lang="en-US" b="1" baseline="-25000" dirty="0">
                <a:latin typeface="Arial" charset="0"/>
              </a:rPr>
              <a:t>		</a:t>
            </a:r>
            <a:r>
              <a:rPr lang="en-US" b="1" dirty="0">
                <a:latin typeface="Arial" charset="0"/>
              </a:rPr>
              <a:t>where:</a:t>
            </a:r>
          </a:p>
          <a:p>
            <a:pPr>
              <a:buFontTx/>
              <a:buNone/>
            </a:pPr>
            <a:r>
              <a:rPr lang="en-US" b="1" dirty="0">
                <a:latin typeface="Arial" charset="0"/>
              </a:rPr>
              <a:t>		 </a:t>
            </a:r>
            <a:r>
              <a:rPr lang="en-US" b="1" dirty="0" err="1">
                <a:latin typeface="Arial" charset="0"/>
              </a:rPr>
              <a:t>GVA</a:t>
            </a:r>
            <a:r>
              <a:rPr lang="en-US" b="1" baseline="-25000" dirty="0" err="1">
                <a:latin typeface="Arial" charset="0"/>
              </a:rPr>
              <a:t>t</a:t>
            </a:r>
            <a:r>
              <a:rPr lang="en-US" b="1" dirty="0">
                <a:latin typeface="Arial" charset="0"/>
              </a:rPr>
              <a:t> </a:t>
            </a:r>
            <a:r>
              <a:rPr lang="en-US" b="1" dirty="0" smtClean="0">
                <a:latin typeface="Arial" charset="0"/>
              </a:rPr>
              <a:t>= </a:t>
            </a:r>
            <a:r>
              <a:rPr lang="en-US" b="1" dirty="0">
                <a:latin typeface="Arial" charset="0"/>
              </a:rPr>
              <a:t>gross value added at time t</a:t>
            </a:r>
          </a:p>
          <a:p>
            <a:pPr>
              <a:buFontTx/>
              <a:buNone/>
            </a:pPr>
            <a:r>
              <a:rPr lang="en-US" b="1" dirty="0">
                <a:latin typeface="Arial" charset="0"/>
              </a:rPr>
              <a:t>		 </a:t>
            </a:r>
            <a:r>
              <a:rPr lang="en-US" b="1" dirty="0" err="1">
                <a:latin typeface="Arial" charset="0"/>
              </a:rPr>
              <a:t>GO</a:t>
            </a:r>
            <a:r>
              <a:rPr lang="en-US" b="1" baseline="-25000" dirty="0" err="1">
                <a:latin typeface="Arial" charset="0"/>
              </a:rPr>
              <a:t>t</a:t>
            </a:r>
            <a:r>
              <a:rPr lang="en-US" b="1" dirty="0">
                <a:latin typeface="Arial" charset="0"/>
              </a:rPr>
              <a:t>  </a:t>
            </a:r>
            <a:r>
              <a:rPr lang="en-US" b="1" dirty="0" smtClean="0">
                <a:latin typeface="Arial" charset="0"/>
              </a:rPr>
              <a:t>=  </a:t>
            </a:r>
            <a:r>
              <a:rPr lang="en-US" b="1" dirty="0">
                <a:latin typeface="Arial" charset="0"/>
              </a:rPr>
              <a:t>gross value of output </a:t>
            </a:r>
          </a:p>
          <a:p>
            <a:pPr>
              <a:buFontTx/>
              <a:buNone/>
            </a:pPr>
            <a:r>
              <a:rPr lang="en-US" b="1" dirty="0">
                <a:latin typeface="Arial" charset="0"/>
              </a:rPr>
              <a:t>		  </a:t>
            </a:r>
            <a:r>
              <a:rPr lang="en-US" b="1" dirty="0" err="1">
                <a:latin typeface="Arial" charset="0"/>
              </a:rPr>
              <a:t>II</a:t>
            </a:r>
            <a:r>
              <a:rPr lang="en-US" b="1" baseline="-25000" dirty="0" err="1">
                <a:latin typeface="Arial" charset="0"/>
              </a:rPr>
              <a:t>t</a:t>
            </a:r>
            <a:r>
              <a:rPr lang="en-US" b="1" baseline="-25000" dirty="0">
                <a:latin typeface="Arial" charset="0"/>
              </a:rPr>
              <a:t> </a:t>
            </a:r>
            <a:r>
              <a:rPr lang="en-US" b="1" dirty="0">
                <a:latin typeface="Arial" charset="0"/>
              </a:rPr>
              <a:t>	</a:t>
            </a:r>
            <a:r>
              <a:rPr lang="en-US" b="1" dirty="0" smtClean="0">
                <a:latin typeface="Arial" charset="0"/>
              </a:rPr>
              <a:t>=  </a:t>
            </a:r>
            <a:r>
              <a:rPr lang="en-US" b="1" dirty="0">
                <a:latin typeface="Arial" charset="0"/>
              </a:rPr>
              <a:t>value of goods and services </a:t>
            </a:r>
            <a:endParaRPr lang="en-US" b="1" dirty="0" smtClean="0">
              <a:latin typeface="Arial" charset="0"/>
            </a:endParaRPr>
          </a:p>
          <a:p>
            <a:pPr>
              <a:buFontTx/>
              <a:buNone/>
            </a:pPr>
            <a:r>
              <a:rPr lang="en-US" b="1" dirty="0" smtClean="0">
                <a:latin typeface="Arial" charset="0"/>
              </a:rPr>
              <a:t>			used as </a:t>
            </a:r>
            <a:r>
              <a:rPr lang="en-US" b="1" dirty="0">
                <a:latin typeface="Arial" charset="0"/>
              </a:rPr>
              <a:t>intermediate input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EA1F-D2E8-4F98-A7D3-F4B1077D50DF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416925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>
                <a:latin typeface="Arial" charset="0"/>
              </a:rPr>
              <a:t>How to estimate gross value added?</a:t>
            </a:r>
            <a:endParaRPr lang="en-US">
              <a:latin typeface="Arial" charset="0"/>
            </a:endParaRPr>
          </a:p>
        </p:txBody>
      </p:sp>
      <p:sp>
        <p:nvSpPr>
          <p:cNvPr id="1812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8991600" cy="4343400"/>
          </a:xfrm>
          <a:solidFill>
            <a:schemeClr val="accent5">
              <a:lumMod val="40000"/>
              <a:lumOff val="60000"/>
            </a:schemeClr>
          </a:solidFill>
          <a:ln/>
        </p:spPr>
        <p:txBody>
          <a:bodyPr>
            <a:normAutofit lnSpcReduction="10000"/>
          </a:bodyPr>
          <a:lstStyle/>
          <a:p>
            <a:r>
              <a:rPr lang="en-US" sz="2800" b="1" dirty="0">
                <a:latin typeface="Arial" charset="0"/>
              </a:rPr>
              <a:t>Indirect estimation </a:t>
            </a:r>
          </a:p>
          <a:p>
            <a:pPr>
              <a:buFontTx/>
              <a:buNone/>
            </a:pPr>
            <a:r>
              <a:rPr lang="en-US" sz="2800" b="1" dirty="0">
                <a:latin typeface="Arial" charset="0"/>
              </a:rPr>
              <a:t>1. </a:t>
            </a:r>
            <a:r>
              <a:rPr lang="en-US" sz="2800" b="1" dirty="0" err="1">
                <a:latin typeface="Arial" charset="0"/>
              </a:rPr>
              <a:t>GVA</a:t>
            </a:r>
            <a:r>
              <a:rPr lang="en-US" sz="2800" b="1" baseline="-25000" dirty="0" err="1">
                <a:latin typeface="Arial" charset="0"/>
              </a:rPr>
              <a:t>t</a:t>
            </a:r>
            <a:r>
              <a:rPr lang="en-US" sz="2800" b="1" baseline="-25000" dirty="0">
                <a:latin typeface="Arial" charset="0"/>
              </a:rPr>
              <a:t> </a:t>
            </a:r>
            <a:r>
              <a:rPr lang="en-US" sz="2800" b="1" dirty="0">
                <a:latin typeface="Arial" charset="0"/>
              </a:rPr>
              <a:t>= GO</a:t>
            </a:r>
            <a:r>
              <a:rPr lang="en-US" sz="2800" b="1" baseline="-25000" dirty="0">
                <a:latin typeface="Arial" charset="0"/>
              </a:rPr>
              <a:t>t-1 </a:t>
            </a:r>
            <a:r>
              <a:rPr lang="en-US" sz="2800" b="1" dirty="0">
                <a:latin typeface="Arial" charset="0"/>
              </a:rPr>
              <a:t>* </a:t>
            </a:r>
            <a:r>
              <a:rPr lang="en-US" sz="2800" b="1" dirty="0" smtClean="0">
                <a:latin typeface="Arial" charset="0"/>
              </a:rPr>
              <a:t>GO extrapolator </a:t>
            </a:r>
            <a:r>
              <a:rPr lang="en-US" sz="2800" b="1" dirty="0">
                <a:latin typeface="Arial" charset="0"/>
              </a:rPr>
              <a:t>- II</a:t>
            </a:r>
            <a:r>
              <a:rPr lang="en-US" sz="2800" b="1" baseline="-25000" dirty="0">
                <a:latin typeface="Arial" charset="0"/>
              </a:rPr>
              <a:t>t-1 </a:t>
            </a:r>
            <a:r>
              <a:rPr lang="en-US" sz="2800" b="1" dirty="0">
                <a:latin typeface="Arial" charset="0"/>
              </a:rPr>
              <a:t>*II extrapolator </a:t>
            </a:r>
          </a:p>
          <a:p>
            <a:pPr>
              <a:buFontTx/>
              <a:buNone/>
            </a:pPr>
            <a:r>
              <a:rPr lang="en-US" sz="2800" b="1" dirty="0">
                <a:latin typeface="Arial" charset="0"/>
              </a:rPr>
              <a:t>2. </a:t>
            </a:r>
            <a:r>
              <a:rPr lang="en-US" sz="2800" b="1" dirty="0" err="1">
                <a:latin typeface="Arial" charset="0"/>
              </a:rPr>
              <a:t>GVA</a:t>
            </a:r>
            <a:r>
              <a:rPr lang="en-US" sz="2800" b="1" baseline="-25000" dirty="0" err="1">
                <a:latin typeface="Arial" charset="0"/>
              </a:rPr>
              <a:t>t</a:t>
            </a:r>
            <a:r>
              <a:rPr lang="en-US" sz="2800" b="1" baseline="-25000" dirty="0">
                <a:latin typeface="Arial" charset="0"/>
              </a:rPr>
              <a:t> </a:t>
            </a:r>
            <a:r>
              <a:rPr lang="en-US" sz="2800" b="1" dirty="0">
                <a:latin typeface="Arial" charset="0"/>
              </a:rPr>
              <a:t>= </a:t>
            </a:r>
            <a:r>
              <a:rPr lang="en-US" sz="2800" b="1" dirty="0" err="1">
                <a:latin typeface="Arial" charset="0"/>
              </a:rPr>
              <a:t>GO</a:t>
            </a:r>
            <a:r>
              <a:rPr lang="en-US" sz="2800" b="1" baseline="-25000" dirty="0" err="1">
                <a:latin typeface="Arial" charset="0"/>
              </a:rPr>
              <a:t>t</a:t>
            </a:r>
            <a:r>
              <a:rPr lang="en-US" sz="2800" b="1" baseline="-25000" dirty="0">
                <a:latin typeface="Arial" charset="0"/>
              </a:rPr>
              <a:t> </a:t>
            </a:r>
            <a:r>
              <a:rPr lang="en-US" sz="2800" b="1" dirty="0">
                <a:latin typeface="Arial" charset="0"/>
              </a:rPr>
              <a:t>* </a:t>
            </a:r>
            <a:r>
              <a:rPr lang="en-US" sz="2800" b="1" dirty="0" err="1">
                <a:latin typeface="Arial" charset="0"/>
              </a:rPr>
              <a:t>gvar</a:t>
            </a:r>
            <a:r>
              <a:rPr lang="en-US" sz="2800" b="1" dirty="0">
                <a:latin typeface="Arial" charset="0"/>
              </a:rPr>
              <a:t> </a:t>
            </a:r>
          </a:p>
          <a:p>
            <a:pPr>
              <a:buFontTx/>
              <a:buNone/>
            </a:pPr>
            <a:r>
              <a:rPr lang="en-US" sz="2800" b="1" dirty="0">
                <a:latin typeface="Arial" charset="0"/>
              </a:rPr>
              <a:t>3. </a:t>
            </a:r>
            <a:r>
              <a:rPr lang="en-US" sz="2800" b="1" dirty="0" err="1">
                <a:latin typeface="Arial" charset="0"/>
              </a:rPr>
              <a:t>GVA</a:t>
            </a:r>
            <a:r>
              <a:rPr lang="en-US" sz="2800" b="1" baseline="-25000" dirty="0" err="1">
                <a:latin typeface="Arial" charset="0"/>
              </a:rPr>
              <a:t>t</a:t>
            </a:r>
            <a:r>
              <a:rPr lang="en-US" sz="2800" b="1" dirty="0">
                <a:latin typeface="Arial" charset="0"/>
              </a:rPr>
              <a:t> = GVA</a:t>
            </a:r>
            <a:r>
              <a:rPr lang="en-US" sz="2800" b="1" baseline="-25000" dirty="0">
                <a:latin typeface="Arial" charset="0"/>
              </a:rPr>
              <a:t>t-1</a:t>
            </a:r>
            <a:r>
              <a:rPr lang="en-US" sz="2800" b="1" dirty="0">
                <a:latin typeface="Arial" charset="0"/>
              </a:rPr>
              <a:t>*</a:t>
            </a:r>
            <a:r>
              <a:rPr lang="en-US" sz="2800" b="1" baseline="-25000" dirty="0">
                <a:latin typeface="Arial" charset="0"/>
              </a:rPr>
              <a:t> </a:t>
            </a:r>
            <a:r>
              <a:rPr lang="en-US" b="1" dirty="0" err="1">
                <a:latin typeface="Arial" charset="0"/>
              </a:rPr>
              <a:t>GO</a:t>
            </a:r>
            <a:r>
              <a:rPr lang="en-US" b="1" baseline="-25000" dirty="0" err="1">
                <a:latin typeface="Arial" charset="0"/>
              </a:rPr>
              <a:t>t</a:t>
            </a:r>
            <a:r>
              <a:rPr lang="en-US" b="1" dirty="0">
                <a:latin typeface="Arial" charset="0"/>
              </a:rPr>
              <a:t>/ GO</a:t>
            </a:r>
            <a:r>
              <a:rPr lang="en-US" b="1" baseline="-25000" dirty="0">
                <a:latin typeface="Arial" charset="0"/>
              </a:rPr>
              <a:t>t-1</a:t>
            </a:r>
          </a:p>
          <a:p>
            <a:pPr>
              <a:buFontTx/>
              <a:buNone/>
            </a:pPr>
            <a:r>
              <a:rPr lang="en-US" b="1" baseline="-25000" dirty="0">
                <a:latin typeface="Arial" charset="0"/>
              </a:rPr>
              <a:t>		     = </a:t>
            </a:r>
            <a:r>
              <a:rPr lang="en-US" sz="2800" b="1" dirty="0">
                <a:latin typeface="Arial" charset="0"/>
              </a:rPr>
              <a:t>GVA</a:t>
            </a:r>
            <a:r>
              <a:rPr lang="en-US" sz="2800" b="1" baseline="-25000" dirty="0">
                <a:latin typeface="Arial" charset="0"/>
              </a:rPr>
              <a:t>t-1</a:t>
            </a:r>
            <a:r>
              <a:rPr lang="en-US" sz="2800" b="1" dirty="0">
                <a:latin typeface="Arial" charset="0"/>
              </a:rPr>
              <a:t>*</a:t>
            </a:r>
            <a:r>
              <a:rPr lang="en-US" sz="2800" b="1" baseline="-25000" dirty="0">
                <a:latin typeface="Arial" charset="0"/>
              </a:rPr>
              <a:t> </a:t>
            </a:r>
            <a:r>
              <a:rPr lang="en-US" sz="2800" b="1" dirty="0">
                <a:latin typeface="Arial" charset="0"/>
              </a:rPr>
              <a:t>value extrapolator</a:t>
            </a:r>
          </a:p>
          <a:p>
            <a:pPr>
              <a:buFontTx/>
              <a:buNone/>
            </a:pPr>
            <a:r>
              <a:rPr lang="en-US" sz="2800" b="1" dirty="0">
                <a:latin typeface="Arial" charset="0"/>
              </a:rPr>
              <a:t>	</a:t>
            </a:r>
            <a:r>
              <a:rPr lang="en-US" sz="2800" b="1" u="sng" dirty="0" err="1">
                <a:latin typeface="Arial" charset="0"/>
              </a:rPr>
              <a:t>gvar</a:t>
            </a:r>
            <a:r>
              <a:rPr lang="en-US" sz="2800" b="1" u="sng" dirty="0">
                <a:latin typeface="Arial" charset="0"/>
              </a:rPr>
              <a:t> </a:t>
            </a:r>
            <a:r>
              <a:rPr lang="en-US" sz="2800" b="1" dirty="0" smtClean="0">
                <a:latin typeface="Arial" charset="0"/>
              </a:rPr>
              <a:t>= </a:t>
            </a:r>
            <a:r>
              <a:rPr lang="en-US" sz="2800" b="1" dirty="0">
                <a:latin typeface="Arial" charset="0"/>
              </a:rPr>
              <a:t>gross value added </a:t>
            </a:r>
            <a:r>
              <a:rPr lang="en-US" sz="2800" b="1" dirty="0" smtClean="0">
                <a:latin typeface="Arial" charset="0"/>
              </a:rPr>
              <a:t>ratio (</a:t>
            </a:r>
            <a:r>
              <a:rPr lang="en-US" sz="2800" b="1" dirty="0">
                <a:latin typeface="Arial" charset="0"/>
              </a:rPr>
              <a:t>usually from benchmark estimates</a:t>
            </a:r>
          </a:p>
          <a:p>
            <a:pPr>
              <a:buFontTx/>
              <a:buNone/>
            </a:pPr>
            <a:r>
              <a:rPr lang="en-US" sz="2800" b="1" dirty="0">
                <a:latin typeface="Arial" charset="0"/>
              </a:rPr>
              <a:t>	</a:t>
            </a:r>
            <a:r>
              <a:rPr lang="en-US" sz="2800" b="1" u="sng" dirty="0">
                <a:latin typeface="Arial" charset="0"/>
              </a:rPr>
              <a:t>value extrapolator</a:t>
            </a:r>
            <a:r>
              <a:rPr lang="en-US" sz="2800" b="1" dirty="0">
                <a:latin typeface="Arial" charset="0"/>
              </a:rPr>
              <a:t> = value indicators that can approximate the behavior of the industry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974C1-B868-4D0C-B1CB-DF61EE069872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>
                <a:latin typeface="Arial" charset="0"/>
              </a:rPr>
              <a:t>What are examples of value extrapolators?</a:t>
            </a:r>
            <a:endParaRPr lang="en-US">
              <a:latin typeface="Arial" charset="0"/>
            </a:endParaRPr>
          </a:p>
        </p:txBody>
      </p:sp>
      <p:sp>
        <p:nvSpPr>
          <p:cNvPr id="186371" name="Rectangle 3"/>
          <p:cNvSpPr>
            <a:spLocks noGrp="1" noChangeArrowheads="1"/>
          </p:cNvSpPr>
          <p:nvPr>
            <p:ph idx="1"/>
          </p:nvPr>
        </p:nvSpPr>
        <p:spPr>
          <a:xfrm>
            <a:off x="742950" y="1905000"/>
            <a:ext cx="8934450" cy="4191000"/>
          </a:xfrm>
          <a:solidFill>
            <a:schemeClr val="accent5">
              <a:lumMod val="40000"/>
              <a:lumOff val="60000"/>
            </a:schemeClr>
          </a:solidFill>
          <a:ln/>
        </p:spPr>
        <p:txBody>
          <a:bodyPr>
            <a:normAutofit lnSpcReduction="10000"/>
          </a:bodyPr>
          <a:lstStyle/>
          <a:p>
            <a:r>
              <a:rPr lang="en-US" sz="2800" b="1" dirty="0">
                <a:latin typeface="Arial" charset="0"/>
              </a:rPr>
              <a:t>Gross output or gross value added estimates based on sample establishments/enterprise.</a:t>
            </a:r>
          </a:p>
          <a:p>
            <a:r>
              <a:rPr lang="en-US" sz="2800" b="1" dirty="0">
                <a:latin typeface="Arial" charset="0"/>
              </a:rPr>
              <a:t>Gross receipts tax on businesses</a:t>
            </a:r>
          </a:p>
          <a:p>
            <a:r>
              <a:rPr lang="en-US" sz="2800" b="1" dirty="0">
                <a:latin typeface="Arial" charset="0"/>
              </a:rPr>
              <a:t>employment * average wage rates</a:t>
            </a:r>
          </a:p>
          <a:p>
            <a:r>
              <a:rPr lang="en-US" sz="2800" b="1" dirty="0">
                <a:latin typeface="Arial" charset="0"/>
              </a:rPr>
              <a:t>export of commercial crops</a:t>
            </a:r>
          </a:p>
          <a:p>
            <a:r>
              <a:rPr lang="en-US" sz="2800" b="1" dirty="0">
                <a:latin typeface="Arial" charset="0"/>
              </a:rPr>
              <a:t>tourist arrival* average number of </a:t>
            </a:r>
            <a:r>
              <a:rPr lang="en-US" sz="2800" b="1" dirty="0" err="1">
                <a:latin typeface="Arial" charset="0"/>
              </a:rPr>
              <a:t>bednights</a:t>
            </a:r>
            <a:r>
              <a:rPr lang="en-US" sz="2800" b="1" dirty="0">
                <a:latin typeface="Arial" charset="0"/>
              </a:rPr>
              <a:t>*average room rate per night</a:t>
            </a:r>
          </a:p>
          <a:p>
            <a:r>
              <a:rPr lang="en-US" sz="2800" b="1" dirty="0">
                <a:latin typeface="Arial" charset="0"/>
              </a:rPr>
              <a:t>population growth rate * growth in rent</a:t>
            </a:r>
          </a:p>
          <a:p>
            <a:r>
              <a:rPr lang="en-US" sz="2800" b="1" dirty="0">
                <a:latin typeface="Arial" charset="0"/>
              </a:rPr>
              <a:t>etc...</a:t>
            </a:r>
          </a:p>
          <a:p>
            <a:endParaRPr lang="en-US" sz="2800" b="1" dirty="0"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AF70C-83E5-4F80-B53B-262225F0100F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7AA15-9CF6-44FC-8466-11F352ECD1B4}" type="slidenum">
              <a:rPr lang="en-US"/>
              <a:pPr/>
              <a:t>2</a:t>
            </a:fld>
            <a:endParaRPr lang="en-US"/>
          </a:p>
        </p:txBody>
      </p:sp>
      <p:sp>
        <p:nvSpPr>
          <p:cNvPr id="164867" name="Rectangle 3"/>
          <p:cNvSpPr>
            <a:spLocks noChangeArrowheads="1"/>
          </p:cNvSpPr>
          <p:nvPr/>
        </p:nvSpPr>
        <p:spPr bwMode="auto">
          <a:xfrm>
            <a:off x="228600" y="3048000"/>
            <a:ext cx="1371600" cy="1752600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b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64868" name="AutoShape 4"/>
          <p:cNvSpPr>
            <a:spLocks noChangeArrowheads="1"/>
          </p:cNvSpPr>
          <p:nvPr/>
        </p:nvSpPr>
        <p:spPr bwMode="auto">
          <a:xfrm>
            <a:off x="2362200" y="3048000"/>
            <a:ext cx="4648200" cy="2057400"/>
          </a:xfrm>
          <a:prstGeom prst="flowChartMagneticDrum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rot="10800000" vert="eaVert" wrap="none" anchor="ctr"/>
          <a:lstStyle/>
          <a:p>
            <a:endParaRPr lang="en-AU"/>
          </a:p>
        </p:txBody>
      </p:sp>
      <p:sp>
        <p:nvSpPr>
          <p:cNvPr id="164869" name="Oval 5"/>
          <p:cNvSpPr>
            <a:spLocks noChangeArrowheads="1"/>
          </p:cNvSpPr>
          <p:nvPr/>
        </p:nvSpPr>
        <p:spPr bwMode="auto">
          <a:xfrm>
            <a:off x="4495800" y="685800"/>
            <a:ext cx="1676400" cy="762000"/>
          </a:xfrm>
          <a:prstGeom prst="ellipse">
            <a:avLst/>
          </a:prstGeom>
          <a:solidFill>
            <a:srgbClr val="99CCFF"/>
          </a:solidFill>
          <a:ln w="12700">
            <a:noFill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b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64871" name="Oval 7"/>
          <p:cNvSpPr>
            <a:spLocks noChangeArrowheads="1"/>
          </p:cNvSpPr>
          <p:nvPr/>
        </p:nvSpPr>
        <p:spPr bwMode="auto">
          <a:xfrm>
            <a:off x="2819400" y="838200"/>
            <a:ext cx="1676400" cy="838200"/>
          </a:xfrm>
          <a:prstGeom prst="ellipse">
            <a:avLst/>
          </a:prstGeom>
          <a:solidFill>
            <a:srgbClr val="99CCFF"/>
          </a:solidFill>
          <a:ln w="12700">
            <a:noFill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b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64872" name="Oval 8"/>
          <p:cNvSpPr>
            <a:spLocks noChangeArrowheads="1"/>
          </p:cNvSpPr>
          <p:nvPr/>
        </p:nvSpPr>
        <p:spPr bwMode="auto">
          <a:xfrm>
            <a:off x="3733800" y="1676400"/>
            <a:ext cx="1676400" cy="762000"/>
          </a:xfrm>
          <a:prstGeom prst="ellipse">
            <a:avLst/>
          </a:prstGeom>
          <a:solidFill>
            <a:srgbClr val="99CCFF"/>
          </a:solidFill>
          <a:ln w="12700">
            <a:noFill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b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64873" name="Oval 9"/>
          <p:cNvSpPr>
            <a:spLocks noChangeArrowheads="1"/>
          </p:cNvSpPr>
          <p:nvPr/>
        </p:nvSpPr>
        <p:spPr bwMode="auto">
          <a:xfrm>
            <a:off x="1981200" y="1981200"/>
            <a:ext cx="1676400" cy="762000"/>
          </a:xfrm>
          <a:prstGeom prst="ellipse">
            <a:avLst/>
          </a:prstGeom>
          <a:solidFill>
            <a:srgbClr val="99CCFF"/>
          </a:solidFill>
          <a:ln w="12700">
            <a:noFill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b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64876" name="Text Box 12"/>
          <p:cNvSpPr txBox="1">
            <a:spLocks noChangeArrowheads="1"/>
          </p:cNvSpPr>
          <p:nvPr/>
        </p:nvSpPr>
        <p:spPr bwMode="auto">
          <a:xfrm>
            <a:off x="2266950" y="2133600"/>
            <a:ext cx="11874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r>
              <a:rPr lang="en-US">
                <a:solidFill>
                  <a:srgbClr val="660066"/>
                </a:solidFill>
              </a:rPr>
              <a:t>Human R</a:t>
            </a:r>
          </a:p>
        </p:txBody>
      </p:sp>
      <p:sp>
        <p:nvSpPr>
          <p:cNvPr id="164879" name="Text Box 15"/>
          <p:cNvSpPr txBox="1">
            <a:spLocks noChangeArrowheads="1"/>
          </p:cNvSpPr>
          <p:nvPr/>
        </p:nvSpPr>
        <p:spPr bwMode="auto">
          <a:xfrm>
            <a:off x="3048000" y="990600"/>
            <a:ext cx="136525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anchor="ctr">
            <a:spAutoFit/>
          </a:bodyPr>
          <a:lstStyle/>
          <a:p>
            <a:r>
              <a:rPr lang="en-US">
                <a:solidFill>
                  <a:srgbClr val="6600FF"/>
                </a:solidFill>
              </a:rPr>
              <a:t>Produced fixed R </a:t>
            </a:r>
          </a:p>
        </p:txBody>
      </p:sp>
      <p:sp>
        <p:nvSpPr>
          <p:cNvPr id="164881" name="Text Box 17"/>
          <p:cNvSpPr txBox="1">
            <a:spLocks noChangeArrowheads="1"/>
          </p:cNvSpPr>
          <p:nvPr/>
        </p:nvSpPr>
        <p:spPr bwMode="auto">
          <a:xfrm>
            <a:off x="3937000" y="1828800"/>
            <a:ext cx="12001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r>
              <a:rPr lang="en-US">
                <a:solidFill>
                  <a:srgbClr val="CC0000"/>
                </a:solidFill>
              </a:rPr>
              <a:t>Natural R</a:t>
            </a:r>
          </a:p>
        </p:txBody>
      </p:sp>
      <p:sp>
        <p:nvSpPr>
          <p:cNvPr id="164883" name="Text Box 19"/>
          <p:cNvSpPr txBox="1">
            <a:spLocks noChangeArrowheads="1"/>
          </p:cNvSpPr>
          <p:nvPr/>
        </p:nvSpPr>
        <p:spPr bwMode="auto">
          <a:xfrm>
            <a:off x="4610100" y="838200"/>
            <a:ext cx="14033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r>
              <a:rPr lang="en-US">
                <a:solidFill>
                  <a:srgbClr val="CC0000"/>
                </a:solidFill>
              </a:rPr>
              <a:t>Financial R</a:t>
            </a:r>
          </a:p>
        </p:txBody>
      </p:sp>
      <p:sp>
        <p:nvSpPr>
          <p:cNvPr id="164888" name="Text Box 24"/>
          <p:cNvSpPr txBox="1">
            <a:spLocks noChangeArrowheads="1"/>
          </p:cNvSpPr>
          <p:nvPr/>
        </p:nvSpPr>
        <p:spPr bwMode="auto">
          <a:xfrm>
            <a:off x="171450" y="3124200"/>
            <a:ext cx="1390650" cy="11906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Good &amp;</a:t>
            </a:r>
          </a:p>
          <a:p>
            <a:r>
              <a:rPr lang="en-US"/>
              <a:t>Services </a:t>
            </a:r>
          </a:p>
          <a:p>
            <a:r>
              <a:rPr lang="en-US"/>
              <a:t>from </a:t>
            </a:r>
          </a:p>
          <a:p>
            <a:r>
              <a:rPr lang="en-US"/>
              <a:t>Production</a:t>
            </a:r>
          </a:p>
        </p:txBody>
      </p:sp>
      <p:sp>
        <p:nvSpPr>
          <p:cNvPr id="164892" name="Line 28"/>
          <p:cNvSpPr>
            <a:spLocks noChangeShapeType="1"/>
          </p:cNvSpPr>
          <p:nvPr/>
        </p:nvSpPr>
        <p:spPr bwMode="auto">
          <a:xfrm>
            <a:off x="1600200" y="40386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ffectLst/>
        </p:spPr>
        <p:txBody>
          <a:bodyPr rot="10800000" vert="eaVert" wrap="none" anchor="ctr"/>
          <a:lstStyle/>
          <a:p>
            <a:endParaRPr lang="en-AU"/>
          </a:p>
        </p:txBody>
      </p:sp>
      <p:sp>
        <p:nvSpPr>
          <p:cNvPr id="164893" name="Line 29"/>
          <p:cNvSpPr>
            <a:spLocks noChangeShapeType="1"/>
          </p:cNvSpPr>
          <p:nvPr/>
        </p:nvSpPr>
        <p:spPr bwMode="auto">
          <a:xfrm>
            <a:off x="4495800" y="2438400"/>
            <a:ext cx="0" cy="609600"/>
          </a:xfrm>
          <a:prstGeom prst="line">
            <a:avLst/>
          </a:prstGeom>
          <a:noFill/>
          <a:ln w="28575">
            <a:solidFill>
              <a:srgbClr val="FF0000"/>
            </a:solidFill>
            <a:prstDash val="sysDot"/>
            <a:round/>
            <a:headEnd type="none" w="sm" len="sm"/>
            <a:tailEnd type="triangle" w="med" len="med"/>
          </a:ln>
          <a:effectLst/>
        </p:spPr>
        <p:txBody>
          <a:bodyPr rot="10800000" vert="eaVert" wrap="none" anchor="ctr"/>
          <a:lstStyle/>
          <a:p>
            <a:endParaRPr lang="en-AU"/>
          </a:p>
        </p:txBody>
      </p:sp>
      <p:sp>
        <p:nvSpPr>
          <p:cNvPr id="164894" name="Line 30"/>
          <p:cNvSpPr>
            <a:spLocks noChangeShapeType="1"/>
          </p:cNvSpPr>
          <p:nvPr/>
        </p:nvSpPr>
        <p:spPr bwMode="auto">
          <a:xfrm>
            <a:off x="5486400" y="1447800"/>
            <a:ext cx="0" cy="1600200"/>
          </a:xfrm>
          <a:prstGeom prst="line">
            <a:avLst/>
          </a:prstGeom>
          <a:noFill/>
          <a:ln w="28575">
            <a:solidFill>
              <a:srgbClr val="FF0000"/>
            </a:solidFill>
            <a:prstDash val="sysDot"/>
            <a:round/>
            <a:headEnd type="none" w="sm" len="sm"/>
            <a:tailEnd type="triangle" w="med" len="med"/>
          </a:ln>
          <a:effectLst/>
        </p:spPr>
        <p:txBody>
          <a:bodyPr rot="10800000" vert="eaVert" wrap="none" anchor="ctr"/>
          <a:lstStyle/>
          <a:p>
            <a:endParaRPr lang="en-AU"/>
          </a:p>
        </p:txBody>
      </p:sp>
      <p:sp>
        <p:nvSpPr>
          <p:cNvPr id="164895" name="Line 31"/>
          <p:cNvSpPr>
            <a:spLocks noChangeShapeType="1"/>
          </p:cNvSpPr>
          <p:nvPr/>
        </p:nvSpPr>
        <p:spPr bwMode="auto">
          <a:xfrm>
            <a:off x="3657600" y="1676400"/>
            <a:ext cx="0" cy="1371600"/>
          </a:xfrm>
          <a:prstGeom prst="line">
            <a:avLst/>
          </a:prstGeom>
          <a:noFill/>
          <a:ln w="28575">
            <a:solidFill>
              <a:srgbClr val="FF0000"/>
            </a:solidFill>
            <a:prstDash val="sysDot"/>
            <a:round/>
            <a:headEnd type="none" w="sm" len="sm"/>
            <a:tailEnd type="triangle" w="med" len="med"/>
          </a:ln>
          <a:effectLst/>
        </p:spPr>
        <p:txBody>
          <a:bodyPr rot="10800000" vert="eaVert" wrap="none" anchor="ctr"/>
          <a:lstStyle/>
          <a:p>
            <a:endParaRPr lang="en-AU"/>
          </a:p>
        </p:txBody>
      </p:sp>
      <p:sp>
        <p:nvSpPr>
          <p:cNvPr id="164896" name="Line 32"/>
          <p:cNvSpPr>
            <a:spLocks noChangeShapeType="1"/>
          </p:cNvSpPr>
          <p:nvPr/>
        </p:nvSpPr>
        <p:spPr bwMode="auto">
          <a:xfrm>
            <a:off x="3200400" y="2667000"/>
            <a:ext cx="0" cy="457200"/>
          </a:xfrm>
          <a:prstGeom prst="line">
            <a:avLst/>
          </a:prstGeom>
          <a:noFill/>
          <a:ln w="28575">
            <a:solidFill>
              <a:srgbClr val="FF0000"/>
            </a:solidFill>
            <a:prstDash val="sysDot"/>
            <a:round/>
            <a:headEnd type="none" w="sm" len="sm"/>
            <a:tailEnd type="triangle" w="med" len="med"/>
          </a:ln>
          <a:effectLst/>
        </p:spPr>
        <p:txBody>
          <a:bodyPr rot="10800000" vert="eaVert" wrap="none" anchor="ctr"/>
          <a:lstStyle/>
          <a:p>
            <a:endParaRPr lang="en-AU"/>
          </a:p>
        </p:txBody>
      </p:sp>
      <p:sp>
        <p:nvSpPr>
          <p:cNvPr id="164899" name="Line 35"/>
          <p:cNvSpPr>
            <a:spLocks noChangeShapeType="1"/>
          </p:cNvSpPr>
          <p:nvPr/>
        </p:nvSpPr>
        <p:spPr bwMode="auto">
          <a:xfrm>
            <a:off x="5562600" y="4038600"/>
            <a:ext cx="2362200" cy="0"/>
          </a:xfrm>
          <a:prstGeom prst="line">
            <a:avLst/>
          </a:prstGeom>
          <a:noFill/>
          <a:ln w="28575">
            <a:solidFill>
              <a:srgbClr val="6600CC"/>
            </a:solidFill>
            <a:round/>
            <a:headEnd type="none" w="sm" len="sm"/>
            <a:tailEnd type="triangle" w="sm" len="sm"/>
          </a:ln>
          <a:effectLst/>
        </p:spPr>
        <p:txBody>
          <a:bodyPr rot="10800000" vert="eaVert" wrap="none" anchor="ctr"/>
          <a:lstStyle/>
          <a:p>
            <a:endParaRPr lang="en-AU"/>
          </a:p>
        </p:txBody>
      </p:sp>
      <p:sp>
        <p:nvSpPr>
          <p:cNvPr id="164900" name="Line 36"/>
          <p:cNvSpPr>
            <a:spLocks noChangeShapeType="1"/>
          </p:cNvSpPr>
          <p:nvPr/>
        </p:nvSpPr>
        <p:spPr bwMode="auto">
          <a:xfrm flipV="1">
            <a:off x="7924800" y="2971800"/>
            <a:ext cx="152400" cy="1066800"/>
          </a:xfrm>
          <a:prstGeom prst="line">
            <a:avLst/>
          </a:prstGeom>
          <a:noFill/>
          <a:ln w="28575">
            <a:solidFill>
              <a:srgbClr val="6600CC"/>
            </a:solidFill>
            <a:round/>
            <a:headEnd type="none" w="sm" len="sm"/>
            <a:tailEnd type="triangle" w="med" len="med"/>
          </a:ln>
          <a:effectLst/>
        </p:spPr>
        <p:txBody>
          <a:bodyPr rot="10800000" vert="eaVert" wrap="none" anchor="ctr"/>
          <a:lstStyle/>
          <a:p>
            <a:endParaRPr lang="en-AU"/>
          </a:p>
        </p:txBody>
      </p:sp>
      <p:sp>
        <p:nvSpPr>
          <p:cNvPr id="164901" name="Line 37"/>
          <p:cNvSpPr>
            <a:spLocks noChangeShapeType="1"/>
          </p:cNvSpPr>
          <p:nvPr/>
        </p:nvSpPr>
        <p:spPr bwMode="auto">
          <a:xfrm>
            <a:off x="7924800" y="4038600"/>
            <a:ext cx="609600" cy="0"/>
          </a:xfrm>
          <a:prstGeom prst="line">
            <a:avLst/>
          </a:prstGeom>
          <a:noFill/>
          <a:ln w="28575">
            <a:solidFill>
              <a:srgbClr val="6600CC"/>
            </a:solidFill>
            <a:round/>
            <a:headEnd type="none" w="sm" len="sm"/>
            <a:tailEnd type="triangle" w="med" len="med"/>
          </a:ln>
          <a:effectLst/>
        </p:spPr>
        <p:txBody>
          <a:bodyPr rot="10800000" vert="eaVert" wrap="none" anchor="ctr"/>
          <a:lstStyle/>
          <a:p>
            <a:endParaRPr lang="en-AU"/>
          </a:p>
        </p:txBody>
      </p:sp>
      <p:sp>
        <p:nvSpPr>
          <p:cNvPr id="164902" name="Line 38"/>
          <p:cNvSpPr>
            <a:spLocks noChangeShapeType="1"/>
          </p:cNvSpPr>
          <p:nvPr/>
        </p:nvSpPr>
        <p:spPr bwMode="auto">
          <a:xfrm>
            <a:off x="7924800" y="4038600"/>
            <a:ext cx="381000" cy="1143000"/>
          </a:xfrm>
          <a:prstGeom prst="line">
            <a:avLst/>
          </a:prstGeom>
          <a:noFill/>
          <a:ln w="28575">
            <a:solidFill>
              <a:srgbClr val="6600CC"/>
            </a:solidFill>
            <a:round/>
            <a:headEnd type="none" w="sm" len="sm"/>
            <a:tailEnd type="triangle" w="med" len="med"/>
          </a:ln>
          <a:effectLst/>
        </p:spPr>
        <p:txBody>
          <a:bodyPr rot="10800000" vert="eaVert" wrap="none" anchor="ctr"/>
          <a:lstStyle/>
          <a:p>
            <a:endParaRPr lang="en-AU"/>
          </a:p>
        </p:txBody>
      </p:sp>
      <p:sp>
        <p:nvSpPr>
          <p:cNvPr id="164903" name="Oval 39"/>
          <p:cNvSpPr>
            <a:spLocks noChangeArrowheads="1"/>
          </p:cNvSpPr>
          <p:nvPr/>
        </p:nvSpPr>
        <p:spPr bwMode="auto">
          <a:xfrm>
            <a:off x="7924800" y="2209800"/>
            <a:ext cx="1447800" cy="914400"/>
          </a:xfrm>
          <a:prstGeom prst="ellipse">
            <a:avLst/>
          </a:prstGeom>
          <a:solidFill>
            <a:schemeClr val="hlink"/>
          </a:solidFill>
          <a:ln w="12700">
            <a:noFill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b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64904" name="Oval 40"/>
          <p:cNvSpPr>
            <a:spLocks noChangeArrowheads="1"/>
          </p:cNvSpPr>
          <p:nvPr/>
        </p:nvSpPr>
        <p:spPr bwMode="auto">
          <a:xfrm>
            <a:off x="8534400" y="3581400"/>
            <a:ext cx="1368425" cy="914400"/>
          </a:xfrm>
          <a:prstGeom prst="ellipse">
            <a:avLst/>
          </a:prstGeom>
          <a:solidFill>
            <a:schemeClr val="hlink"/>
          </a:solidFill>
          <a:ln w="12700">
            <a:noFill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b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64905" name="Oval 41"/>
          <p:cNvSpPr>
            <a:spLocks noChangeArrowheads="1"/>
          </p:cNvSpPr>
          <p:nvPr/>
        </p:nvSpPr>
        <p:spPr bwMode="auto">
          <a:xfrm>
            <a:off x="8229600" y="4953000"/>
            <a:ext cx="1371600" cy="990600"/>
          </a:xfrm>
          <a:prstGeom prst="ellipse">
            <a:avLst/>
          </a:prstGeom>
          <a:solidFill>
            <a:schemeClr val="hlink"/>
          </a:solidFill>
          <a:ln w="12700">
            <a:noFill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b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64913" name="Text Box 49"/>
          <p:cNvSpPr txBox="1">
            <a:spLocks noChangeArrowheads="1"/>
          </p:cNvSpPr>
          <p:nvPr/>
        </p:nvSpPr>
        <p:spPr bwMode="auto">
          <a:xfrm>
            <a:off x="2819400" y="3214688"/>
            <a:ext cx="8699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660066"/>
                </a:solidFill>
              </a:rPr>
              <a:t>COMP</a:t>
            </a:r>
          </a:p>
        </p:txBody>
      </p:sp>
      <p:sp>
        <p:nvSpPr>
          <p:cNvPr id="164914" name="Text Box 50"/>
          <p:cNvSpPr txBox="1">
            <a:spLocks noChangeArrowheads="1"/>
          </p:cNvSpPr>
          <p:nvPr/>
        </p:nvSpPr>
        <p:spPr bwMode="auto">
          <a:xfrm>
            <a:off x="3581400" y="2743200"/>
            <a:ext cx="6540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6600FF"/>
                </a:solidFill>
              </a:rPr>
              <a:t>CFC</a:t>
            </a:r>
          </a:p>
        </p:txBody>
      </p:sp>
      <p:sp>
        <p:nvSpPr>
          <p:cNvPr id="164915" name="Text Box 51"/>
          <p:cNvSpPr txBox="1">
            <a:spLocks noChangeArrowheads="1"/>
          </p:cNvSpPr>
          <p:nvPr/>
        </p:nvSpPr>
        <p:spPr bwMode="auto">
          <a:xfrm>
            <a:off x="4724400" y="2909888"/>
            <a:ext cx="5143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OS</a:t>
            </a:r>
          </a:p>
        </p:txBody>
      </p:sp>
      <p:sp>
        <p:nvSpPr>
          <p:cNvPr id="164916" name="Text Box 52"/>
          <p:cNvSpPr txBox="1">
            <a:spLocks noChangeArrowheads="1"/>
          </p:cNvSpPr>
          <p:nvPr/>
        </p:nvSpPr>
        <p:spPr bwMode="auto">
          <a:xfrm>
            <a:off x="6534150" y="2438400"/>
            <a:ext cx="5524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T-S</a:t>
            </a:r>
          </a:p>
        </p:txBody>
      </p:sp>
      <p:sp>
        <p:nvSpPr>
          <p:cNvPr id="164917" name="Text Box 53"/>
          <p:cNvSpPr txBox="1">
            <a:spLocks noChangeArrowheads="1"/>
          </p:cNvSpPr>
          <p:nvPr/>
        </p:nvSpPr>
        <p:spPr bwMode="auto">
          <a:xfrm>
            <a:off x="6534150" y="3702050"/>
            <a:ext cx="1162050" cy="11906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OUTPUT</a:t>
            </a:r>
          </a:p>
          <a:p>
            <a:r>
              <a:rPr lang="en-US"/>
              <a:t>goods </a:t>
            </a:r>
          </a:p>
          <a:p>
            <a:r>
              <a:rPr lang="en-US"/>
              <a:t>and</a:t>
            </a:r>
          </a:p>
          <a:p>
            <a:r>
              <a:rPr lang="en-US"/>
              <a:t> services</a:t>
            </a:r>
          </a:p>
        </p:txBody>
      </p:sp>
      <p:sp>
        <p:nvSpPr>
          <p:cNvPr id="164919" name="Text Box 55"/>
          <p:cNvSpPr txBox="1">
            <a:spLocks noChangeArrowheads="1"/>
          </p:cNvSpPr>
          <p:nvPr/>
        </p:nvSpPr>
        <p:spPr bwMode="auto">
          <a:xfrm>
            <a:off x="8147050" y="2438400"/>
            <a:ext cx="7810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  Sale</a:t>
            </a:r>
          </a:p>
        </p:txBody>
      </p:sp>
      <p:sp>
        <p:nvSpPr>
          <p:cNvPr id="164922" name="Line 58"/>
          <p:cNvSpPr>
            <a:spLocks noChangeShapeType="1"/>
          </p:cNvSpPr>
          <p:nvPr/>
        </p:nvSpPr>
        <p:spPr bwMode="auto">
          <a:xfrm flipV="1">
            <a:off x="5562600" y="2743200"/>
            <a:ext cx="1295400" cy="1295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none" w="sm" len="sm"/>
            <a:tailEnd type="triangle" w="med" len="med"/>
          </a:ln>
          <a:effectLst/>
        </p:spPr>
        <p:txBody>
          <a:bodyPr rot="10800000" vert="eaVert" wrap="none" anchor="ctr"/>
          <a:lstStyle/>
          <a:p>
            <a:endParaRPr lang="en-AU"/>
          </a:p>
        </p:txBody>
      </p:sp>
      <p:sp>
        <p:nvSpPr>
          <p:cNvPr id="164923" name="Line 59"/>
          <p:cNvSpPr>
            <a:spLocks noChangeShapeType="1"/>
          </p:cNvSpPr>
          <p:nvPr/>
        </p:nvSpPr>
        <p:spPr bwMode="auto">
          <a:xfrm flipH="1" flipV="1">
            <a:off x="4953000" y="3276600"/>
            <a:ext cx="609600" cy="762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 type="none" w="sm" len="sm"/>
            <a:tailEnd type="none" w="sm" len="sm"/>
          </a:ln>
          <a:effectLst/>
        </p:spPr>
        <p:txBody>
          <a:bodyPr rot="10800000" vert="eaVert" wrap="none" anchor="ctr"/>
          <a:lstStyle/>
          <a:p>
            <a:endParaRPr lang="en-AU"/>
          </a:p>
        </p:txBody>
      </p:sp>
      <p:sp>
        <p:nvSpPr>
          <p:cNvPr id="164924" name="Line 60"/>
          <p:cNvSpPr>
            <a:spLocks noChangeShapeType="1"/>
          </p:cNvSpPr>
          <p:nvPr/>
        </p:nvSpPr>
        <p:spPr bwMode="auto">
          <a:xfrm flipH="1" flipV="1">
            <a:off x="3657600" y="3048000"/>
            <a:ext cx="1905000" cy="9906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 type="none" w="sm" len="sm"/>
            <a:tailEnd type="triangle" w="med" len="med"/>
          </a:ln>
          <a:effectLst/>
        </p:spPr>
        <p:txBody>
          <a:bodyPr rot="10800000" vert="eaVert" wrap="none" anchor="ctr"/>
          <a:lstStyle/>
          <a:p>
            <a:endParaRPr lang="en-AU"/>
          </a:p>
        </p:txBody>
      </p:sp>
      <p:sp>
        <p:nvSpPr>
          <p:cNvPr id="164925" name="Line 61"/>
          <p:cNvSpPr>
            <a:spLocks noChangeShapeType="1"/>
          </p:cNvSpPr>
          <p:nvPr/>
        </p:nvSpPr>
        <p:spPr bwMode="auto">
          <a:xfrm flipH="1" flipV="1">
            <a:off x="3200400" y="3124200"/>
            <a:ext cx="2362200" cy="9144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 type="none" w="sm" len="sm"/>
            <a:tailEnd type="triangle" w="med" len="med"/>
          </a:ln>
          <a:effectLst/>
        </p:spPr>
        <p:txBody>
          <a:bodyPr rot="10800000" vert="eaVert" wrap="none" anchor="ctr"/>
          <a:lstStyle/>
          <a:p>
            <a:endParaRPr lang="en-AU"/>
          </a:p>
        </p:txBody>
      </p:sp>
      <p:sp>
        <p:nvSpPr>
          <p:cNvPr id="164927" name="Line 63"/>
          <p:cNvSpPr>
            <a:spLocks noChangeShapeType="1"/>
          </p:cNvSpPr>
          <p:nvPr/>
        </p:nvSpPr>
        <p:spPr bwMode="auto">
          <a:xfrm flipV="1">
            <a:off x="5029200" y="2971800"/>
            <a:ext cx="3810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 type="none" w="sm" len="sm"/>
            <a:tailEnd type="triangle" w="med" len="med"/>
          </a:ln>
          <a:effectLst/>
        </p:spPr>
        <p:txBody>
          <a:bodyPr rot="10800000" vert="eaVert" wrap="none" anchor="ctr"/>
          <a:lstStyle/>
          <a:p>
            <a:endParaRPr lang="en-AU"/>
          </a:p>
        </p:txBody>
      </p:sp>
      <p:sp>
        <p:nvSpPr>
          <p:cNvPr id="164928" name="Line 64"/>
          <p:cNvSpPr>
            <a:spLocks noChangeShapeType="1"/>
          </p:cNvSpPr>
          <p:nvPr/>
        </p:nvSpPr>
        <p:spPr bwMode="auto">
          <a:xfrm flipH="1" flipV="1">
            <a:off x="4495800" y="2895600"/>
            <a:ext cx="45720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 type="none" w="sm" len="sm"/>
            <a:tailEnd type="triangle" w="med" len="med"/>
          </a:ln>
          <a:effectLst/>
        </p:spPr>
        <p:txBody>
          <a:bodyPr rot="10800000" vert="eaVert" wrap="none" anchor="ctr"/>
          <a:lstStyle/>
          <a:p>
            <a:endParaRPr lang="en-AU"/>
          </a:p>
        </p:txBody>
      </p:sp>
      <p:sp>
        <p:nvSpPr>
          <p:cNvPr id="164929" name="Line 65"/>
          <p:cNvSpPr>
            <a:spLocks noChangeShapeType="1"/>
          </p:cNvSpPr>
          <p:nvPr/>
        </p:nvSpPr>
        <p:spPr bwMode="auto">
          <a:xfrm flipH="1">
            <a:off x="2438400" y="4038600"/>
            <a:ext cx="3124200" cy="0"/>
          </a:xfrm>
          <a:prstGeom prst="line">
            <a:avLst/>
          </a:prstGeom>
          <a:noFill/>
          <a:ln w="28575">
            <a:solidFill>
              <a:srgbClr val="FF66FF"/>
            </a:solidFill>
            <a:round/>
            <a:headEnd type="none" w="sm" len="sm"/>
            <a:tailEnd type="triangle" w="med" len="med"/>
          </a:ln>
          <a:effectLst/>
        </p:spPr>
        <p:txBody>
          <a:bodyPr rot="10800000" vert="eaVert" wrap="none" anchor="ctr"/>
          <a:lstStyle/>
          <a:p>
            <a:endParaRPr lang="en-AU"/>
          </a:p>
        </p:txBody>
      </p:sp>
      <p:sp>
        <p:nvSpPr>
          <p:cNvPr id="164932" name="Text Box 68"/>
          <p:cNvSpPr txBox="1">
            <a:spLocks noChangeArrowheads="1"/>
          </p:cNvSpPr>
          <p:nvPr/>
        </p:nvSpPr>
        <p:spPr bwMode="auto">
          <a:xfrm>
            <a:off x="8534400" y="3657600"/>
            <a:ext cx="135255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Change  in</a:t>
            </a:r>
          </a:p>
          <a:p>
            <a:r>
              <a:rPr lang="en-US"/>
              <a:t> inventory</a:t>
            </a:r>
          </a:p>
        </p:txBody>
      </p:sp>
      <p:sp>
        <p:nvSpPr>
          <p:cNvPr id="164934" name="Text Box 70"/>
          <p:cNvSpPr txBox="1">
            <a:spLocks noChangeArrowheads="1"/>
          </p:cNvSpPr>
          <p:nvPr/>
        </p:nvSpPr>
        <p:spPr bwMode="auto">
          <a:xfrm>
            <a:off x="8343900" y="5105400"/>
            <a:ext cx="121285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Own final</a:t>
            </a:r>
          </a:p>
          <a:p>
            <a:r>
              <a:rPr lang="en-US"/>
              <a:t>use</a:t>
            </a:r>
          </a:p>
        </p:txBody>
      </p:sp>
      <p:sp>
        <p:nvSpPr>
          <p:cNvPr id="164935" name="Text Box 71"/>
          <p:cNvSpPr txBox="1">
            <a:spLocks noChangeArrowheads="1"/>
          </p:cNvSpPr>
          <p:nvPr/>
        </p:nvSpPr>
        <p:spPr bwMode="auto">
          <a:xfrm>
            <a:off x="3506788" y="5349875"/>
            <a:ext cx="2438400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Production </a:t>
            </a:r>
          </a:p>
        </p:txBody>
      </p:sp>
      <p:sp>
        <p:nvSpPr>
          <p:cNvPr id="164937" name="Line 73"/>
          <p:cNvSpPr>
            <a:spLocks noChangeShapeType="1"/>
          </p:cNvSpPr>
          <p:nvPr/>
        </p:nvSpPr>
        <p:spPr bwMode="auto">
          <a:xfrm>
            <a:off x="381000" y="1600200"/>
            <a:ext cx="12954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none" w="sm" len="sm"/>
            <a:tailEnd type="none" w="sm" len="sm"/>
          </a:ln>
          <a:effectLst/>
        </p:spPr>
        <p:txBody>
          <a:bodyPr rot="10800000" vert="eaVert" wrap="none" anchor="ctr"/>
          <a:lstStyle/>
          <a:p>
            <a:endParaRPr lang="en-AU"/>
          </a:p>
        </p:txBody>
      </p:sp>
      <p:sp>
        <p:nvSpPr>
          <p:cNvPr id="164938" name="Line 74"/>
          <p:cNvSpPr>
            <a:spLocks noChangeShapeType="1"/>
          </p:cNvSpPr>
          <p:nvPr/>
        </p:nvSpPr>
        <p:spPr bwMode="auto">
          <a:xfrm>
            <a:off x="457200" y="762000"/>
            <a:ext cx="13716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 type="none" w="sm" len="sm"/>
            <a:tailEnd type="none" w="sm" len="sm"/>
          </a:ln>
          <a:effectLst/>
        </p:spPr>
        <p:txBody>
          <a:bodyPr rot="10800000" vert="eaVert" wrap="none" anchor="ctr"/>
          <a:lstStyle/>
          <a:p>
            <a:endParaRPr lang="en-AU"/>
          </a:p>
        </p:txBody>
      </p:sp>
      <p:sp>
        <p:nvSpPr>
          <p:cNvPr id="164939" name="Line 75"/>
          <p:cNvSpPr>
            <a:spLocks noChangeShapeType="1"/>
          </p:cNvSpPr>
          <p:nvPr/>
        </p:nvSpPr>
        <p:spPr bwMode="auto">
          <a:xfrm>
            <a:off x="457200" y="2209800"/>
            <a:ext cx="1143000" cy="0"/>
          </a:xfrm>
          <a:prstGeom prst="line">
            <a:avLst/>
          </a:prstGeom>
          <a:noFill/>
          <a:ln w="38100">
            <a:solidFill>
              <a:srgbClr val="6600CC"/>
            </a:solidFill>
            <a:round/>
            <a:headEnd type="none" w="sm" len="sm"/>
            <a:tailEnd type="none" w="sm" len="sm"/>
          </a:ln>
          <a:effectLst/>
        </p:spPr>
        <p:txBody>
          <a:bodyPr rot="10800000" vert="eaVert" wrap="none" anchor="ctr"/>
          <a:lstStyle/>
          <a:p>
            <a:endParaRPr lang="en-AU"/>
          </a:p>
        </p:txBody>
      </p:sp>
      <p:sp>
        <p:nvSpPr>
          <p:cNvPr id="164940" name="Text Box 76"/>
          <p:cNvSpPr txBox="1">
            <a:spLocks noChangeArrowheads="1"/>
          </p:cNvSpPr>
          <p:nvPr/>
        </p:nvSpPr>
        <p:spPr bwMode="auto">
          <a:xfrm>
            <a:off x="152400" y="776288"/>
            <a:ext cx="21653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Intermediate input</a:t>
            </a:r>
          </a:p>
        </p:txBody>
      </p:sp>
      <p:sp>
        <p:nvSpPr>
          <p:cNvPr id="164941" name="Text Box 77"/>
          <p:cNvSpPr txBox="1">
            <a:spLocks noChangeArrowheads="1"/>
          </p:cNvSpPr>
          <p:nvPr/>
        </p:nvSpPr>
        <p:spPr bwMode="auto">
          <a:xfrm>
            <a:off x="228600" y="1622425"/>
            <a:ext cx="175260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Value added</a:t>
            </a:r>
          </a:p>
        </p:txBody>
      </p:sp>
      <p:sp>
        <p:nvSpPr>
          <p:cNvPr id="164942" name="Text Box 78"/>
          <p:cNvSpPr txBox="1">
            <a:spLocks noChangeArrowheads="1"/>
          </p:cNvSpPr>
          <p:nvPr/>
        </p:nvSpPr>
        <p:spPr bwMode="auto">
          <a:xfrm>
            <a:off x="533400" y="2286000"/>
            <a:ext cx="114300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Output</a:t>
            </a:r>
          </a:p>
        </p:txBody>
      </p:sp>
      <p:sp>
        <p:nvSpPr>
          <p:cNvPr id="164945" name="Oval 81"/>
          <p:cNvSpPr>
            <a:spLocks noChangeArrowheads="1"/>
          </p:cNvSpPr>
          <p:nvPr/>
        </p:nvSpPr>
        <p:spPr bwMode="auto">
          <a:xfrm>
            <a:off x="6248400" y="762000"/>
            <a:ext cx="1676400" cy="762000"/>
          </a:xfrm>
          <a:prstGeom prst="ellipse">
            <a:avLst/>
          </a:prstGeom>
          <a:solidFill>
            <a:srgbClr val="99CCFF"/>
          </a:solidFill>
          <a:ln w="12700">
            <a:noFill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b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64946" name="Line 82"/>
          <p:cNvSpPr>
            <a:spLocks noChangeShapeType="1"/>
          </p:cNvSpPr>
          <p:nvPr/>
        </p:nvSpPr>
        <p:spPr bwMode="auto">
          <a:xfrm flipH="1">
            <a:off x="5715000" y="1447800"/>
            <a:ext cx="762000" cy="1600200"/>
          </a:xfrm>
          <a:prstGeom prst="line">
            <a:avLst/>
          </a:prstGeom>
          <a:noFill/>
          <a:ln w="28575">
            <a:solidFill>
              <a:srgbClr val="FF0000"/>
            </a:solidFill>
            <a:prstDash val="sysDot"/>
            <a:round/>
            <a:headEnd/>
            <a:tailEnd type="triangle" w="med" len="med"/>
          </a:ln>
          <a:effectLst/>
        </p:spPr>
        <p:txBody>
          <a:bodyPr rot="10800000" vert="eaVert" wrap="none" anchor="ctr"/>
          <a:lstStyle/>
          <a:p>
            <a:endParaRPr lang="en-AU"/>
          </a:p>
        </p:txBody>
      </p:sp>
      <p:sp>
        <p:nvSpPr>
          <p:cNvPr id="164947" name="Line 83"/>
          <p:cNvSpPr>
            <a:spLocks noChangeShapeType="1"/>
          </p:cNvSpPr>
          <p:nvPr/>
        </p:nvSpPr>
        <p:spPr bwMode="auto">
          <a:xfrm flipV="1">
            <a:off x="5181600" y="3048000"/>
            <a:ext cx="533400" cy="533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none" w="sm" len="sm"/>
            <a:tailEnd type="triangle" w="med" len="med"/>
          </a:ln>
          <a:effectLst/>
        </p:spPr>
        <p:txBody>
          <a:bodyPr rot="10800000" vert="eaVert" wrap="none" anchor="ctr"/>
          <a:lstStyle/>
          <a:p>
            <a:endParaRPr lang="en-AU"/>
          </a:p>
        </p:txBody>
      </p:sp>
      <p:sp>
        <p:nvSpPr>
          <p:cNvPr id="164948" name="Text Box 84"/>
          <p:cNvSpPr txBox="1">
            <a:spLocks noChangeArrowheads="1"/>
          </p:cNvSpPr>
          <p:nvPr/>
        </p:nvSpPr>
        <p:spPr bwMode="auto">
          <a:xfrm>
            <a:off x="6242050" y="762000"/>
            <a:ext cx="183515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CC0000"/>
                </a:solidFill>
              </a:rPr>
              <a:t>Intangible</a:t>
            </a:r>
          </a:p>
          <a:p>
            <a:r>
              <a:rPr lang="en-US">
                <a:solidFill>
                  <a:srgbClr val="CC0000"/>
                </a:solidFill>
              </a:rPr>
              <a:t> produced</a:t>
            </a:r>
          </a:p>
        </p:txBody>
      </p:sp>
      <p:sp>
        <p:nvSpPr>
          <p:cNvPr id="164949" name="AutoShape 85"/>
          <p:cNvSpPr>
            <a:spLocks noChangeArrowheads="1"/>
          </p:cNvSpPr>
          <p:nvPr/>
        </p:nvSpPr>
        <p:spPr bwMode="auto">
          <a:xfrm>
            <a:off x="6629400" y="1752600"/>
            <a:ext cx="838200" cy="762000"/>
          </a:xfrm>
          <a:prstGeom prst="octagon">
            <a:avLst>
              <a:gd name="adj" fmla="val 29287"/>
            </a:avLst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rot="10800000" vert="eaVert" wrap="none" anchor="ctr"/>
          <a:lstStyle/>
          <a:p>
            <a:endParaRPr lang="en-AU"/>
          </a:p>
        </p:txBody>
      </p:sp>
      <p:sp>
        <p:nvSpPr>
          <p:cNvPr id="164952" name="AutoShape 88"/>
          <p:cNvSpPr>
            <a:spLocks noChangeArrowheads="1"/>
          </p:cNvSpPr>
          <p:nvPr/>
        </p:nvSpPr>
        <p:spPr bwMode="auto">
          <a:xfrm>
            <a:off x="6629400" y="1752600"/>
            <a:ext cx="1371600" cy="762000"/>
          </a:xfrm>
          <a:prstGeom prst="octagon">
            <a:avLst>
              <a:gd name="adj" fmla="val 29287"/>
            </a:avLst>
          </a:prstGeom>
          <a:solidFill>
            <a:srgbClr val="9966FF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64954" name="Rectangle 90"/>
          <p:cNvSpPr>
            <a:spLocks noChangeArrowheads="1"/>
          </p:cNvSpPr>
          <p:nvPr/>
        </p:nvSpPr>
        <p:spPr bwMode="auto">
          <a:xfrm>
            <a:off x="6578600" y="1919288"/>
            <a:ext cx="157480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b="0">
                <a:solidFill>
                  <a:schemeClr val="bg1"/>
                </a:solidFill>
              </a:rPr>
              <a:t>government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>
                <a:latin typeface="Arial" charset="0"/>
              </a:rPr>
              <a:t>What is benchmark estimate?</a:t>
            </a:r>
            <a:endParaRPr lang="en-US">
              <a:latin typeface="Arial" charset="0"/>
            </a:endParaRPr>
          </a:p>
        </p:txBody>
      </p:sp>
      <p:sp>
        <p:nvSpPr>
          <p:cNvPr id="182275" name="Rectangle 3"/>
          <p:cNvSpPr>
            <a:spLocks noGrp="1" noChangeArrowheads="1"/>
          </p:cNvSpPr>
          <p:nvPr>
            <p:ph idx="1"/>
          </p:nvPr>
        </p:nvSpPr>
        <p:spPr>
          <a:xfrm>
            <a:off x="742950" y="1905000"/>
            <a:ext cx="8934450" cy="4191000"/>
          </a:xfrm>
          <a:solidFill>
            <a:schemeClr val="accent5">
              <a:lumMod val="40000"/>
              <a:lumOff val="60000"/>
            </a:schemeClr>
          </a:solidFill>
          <a:ln/>
        </p:spPr>
        <p:txBody>
          <a:bodyPr>
            <a:normAutofit lnSpcReduction="10000"/>
          </a:bodyPr>
          <a:lstStyle/>
          <a:p>
            <a:r>
              <a:rPr lang="en-US" sz="2800" b="1" dirty="0">
                <a:latin typeface="Arial" charset="0"/>
              </a:rPr>
              <a:t>Generally by direct estimation and serves as basis for indirect estimates</a:t>
            </a:r>
          </a:p>
          <a:p>
            <a:r>
              <a:rPr lang="en-US" sz="2800" b="1" dirty="0">
                <a:latin typeface="Arial" charset="0"/>
              </a:rPr>
              <a:t>Estimated when data are based on reliable source with full or wide coverage</a:t>
            </a:r>
          </a:p>
          <a:p>
            <a:pPr lvl="1"/>
            <a:r>
              <a:rPr lang="en-US" sz="2400" b="1" dirty="0">
                <a:latin typeface="Arial" charset="0"/>
              </a:rPr>
              <a:t>population census ( e.g. ownership of dwelling, subsistence farming, etc..)</a:t>
            </a:r>
          </a:p>
          <a:p>
            <a:pPr lvl="1"/>
            <a:r>
              <a:rPr lang="en-US" sz="2400" b="1" dirty="0">
                <a:latin typeface="Arial" charset="0"/>
              </a:rPr>
              <a:t>economic census ( </a:t>
            </a:r>
            <a:r>
              <a:rPr lang="en-US" sz="2400" b="1" dirty="0" err="1">
                <a:latin typeface="Arial" charset="0"/>
              </a:rPr>
              <a:t>gva</a:t>
            </a:r>
            <a:r>
              <a:rPr lang="en-US" sz="2400" b="1" dirty="0">
                <a:latin typeface="Arial" charset="0"/>
              </a:rPr>
              <a:t> for industries covered, capital formation, etc</a:t>
            </a:r>
          </a:p>
          <a:p>
            <a:pPr lvl="1"/>
            <a:r>
              <a:rPr lang="en-US" sz="2400" b="1" dirty="0">
                <a:latin typeface="Arial" charset="0"/>
              </a:rPr>
              <a:t>household income and expenditure survey ( informal production, household consumption expenditure, etc..)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69E26-30CF-4ECF-AE47-8B4E80AEED55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>
                <a:latin typeface="Arial" charset="0"/>
              </a:rPr>
              <a:t>What is benchmark estimate?</a:t>
            </a:r>
            <a:endParaRPr lang="en-US">
              <a:latin typeface="Arial" charset="0"/>
            </a:endParaRPr>
          </a:p>
        </p:txBody>
      </p:sp>
      <p:sp>
        <p:nvSpPr>
          <p:cNvPr id="183299" name="Rectangle 3"/>
          <p:cNvSpPr>
            <a:spLocks noGrp="1" noChangeArrowheads="1"/>
          </p:cNvSpPr>
          <p:nvPr>
            <p:ph idx="1"/>
          </p:nvPr>
        </p:nvSpPr>
        <p:spPr>
          <a:xfrm>
            <a:off x="742950" y="1905000"/>
            <a:ext cx="8934450" cy="4191000"/>
          </a:xfrm>
          <a:solidFill>
            <a:schemeClr val="accent5">
              <a:lumMod val="40000"/>
              <a:lumOff val="60000"/>
            </a:schemeClr>
          </a:solidFill>
          <a:ln/>
        </p:spPr>
        <p:txBody>
          <a:bodyPr/>
          <a:lstStyle/>
          <a:p>
            <a:r>
              <a:rPr lang="en-US" sz="2800" b="1" dirty="0">
                <a:latin typeface="Arial" charset="0"/>
              </a:rPr>
              <a:t>When most of the industries are benchmark estimates, the year is generally used as base year for constant price GDP</a:t>
            </a:r>
          </a:p>
          <a:p>
            <a:r>
              <a:rPr lang="en-US" sz="2800" b="1" dirty="0">
                <a:latin typeface="Arial" charset="0"/>
              </a:rPr>
              <a:t>Used to generate estimation parameters for indirect estimates until the next benchmark estimate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40F4C-12F2-4D6B-95B4-6D4E3099B608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>
                <a:latin typeface="Arial" charset="0"/>
              </a:rPr>
              <a:t>What are the sources of data</a:t>
            </a:r>
            <a:endParaRPr lang="en-US">
              <a:latin typeface="Arial" charset="0"/>
            </a:endParaRPr>
          </a:p>
        </p:txBody>
      </p:sp>
      <p:sp>
        <p:nvSpPr>
          <p:cNvPr id="187395" name="Rectangle 3"/>
          <p:cNvSpPr>
            <a:spLocks noGrp="1" noChangeArrowheads="1"/>
          </p:cNvSpPr>
          <p:nvPr>
            <p:ph idx="1"/>
          </p:nvPr>
        </p:nvSpPr>
        <p:spPr>
          <a:xfrm>
            <a:off x="742950" y="1905000"/>
            <a:ext cx="8934450" cy="4191000"/>
          </a:xfrm>
          <a:solidFill>
            <a:schemeClr val="accent5">
              <a:lumMod val="40000"/>
              <a:lumOff val="60000"/>
            </a:schemeClr>
          </a:solidFill>
          <a:ln/>
        </p:spPr>
        <p:txBody>
          <a:bodyPr>
            <a:normAutofit fontScale="92500"/>
          </a:bodyPr>
          <a:lstStyle/>
          <a:p>
            <a:r>
              <a:rPr lang="en-US" sz="2800" b="1" dirty="0">
                <a:latin typeface="Arial" charset="0"/>
              </a:rPr>
              <a:t>censuses - for benchmark estimates</a:t>
            </a:r>
          </a:p>
          <a:p>
            <a:r>
              <a:rPr lang="en-US" sz="2800" b="1" dirty="0">
                <a:latin typeface="Arial" charset="0"/>
              </a:rPr>
              <a:t>establishment surveys - for extrapolating or updating  benchmark estimates</a:t>
            </a:r>
          </a:p>
          <a:p>
            <a:r>
              <a:rPr lang="en-US" sz="2800" b="1" dirty="0">
                <a:latin typeface="Arial" charset="0"/>
              </a:rPr>
              <a:t>enterprise reports - for benchmark or extrapolation </a:t>
            </a:r>
          </a:p>
          <a:p>
            <a:r>
              <a:rPr lang="en-US" sz="2800" b="1" dirty="0">
                <a:latin typeface="Arial" charset="0"/>
              </a:rPr>
              <a:t>tax reports (Min of Finance) - for extrapolation</a:t>
            </a:r>
          </a:p>
          <a:p>
            <a:r>
              <a:rPr lang="en-US" sz="2800" b="1" dirty="0">
                <a:latin typeface="Arial" charset="0"/>
              </a:rPr>
              <a:t>population and price index- for extrapolation</a:t>
            </a:r>
          </a:p>
          <a:p>
            <a:r>
              <a:rPr lang="en-US" sz="2800" b="1" dirty="0">
                <a:latin typeface="Arial" charset="0"/>
              </a:rPr>
              <a:t>government finance statistics - benchmarking, updating or extrapolation</a:t>
            </a:r>
          </a:p>
          <a:p>
            <a:r>
              <a:rPr lang="en-US" sz="2800" b="1" dirty="0">
                <a:latin typeface="Arial" charset="0"/>
              </a:rPr>
              <a:t>etc..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560C8-AF64-4B55-81EF-7899C1C6ED32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>
                <a:latin typeface="Arial" charset="0"/>
              </a:rPr>
              <a:t>How</a:t>
            </a:r>
            <a:r>
              <a:rPr lang="en-US" b="1"/>
              <a:t> is GDP derived from GVA? </a:t>
            </a:r>
            <a:endParaRPr lang="en-US"/>
          </a:p>
        </p:txBody>
      </p:sp>
      <p:sp>
        <p:nvSpPr>
          <p:cNvPr id="184325" name="Rectangle 5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8534400" cy="4572000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Arial" charset="0"/>
              </a:rPr>
              <a:t>GDP is the sum of all GVA’s of all the industries in the economy</a:t>
            </a:r>
          </a:p>
          <a:p>
            <a:r>
              <a:rPr lang="en-US" b="1" dirty="0">
                <a:latin typeface="Arial" charset="0"/>
              </a:rPr>
              <a:t>GDP (at basic price</a:t>
            </a:r>
            <a:r>
              <a:rPr lang="en-US" dirty="0">
                <a:latin typeface="Arial" charset="0"/>
              </a:rPr>
              <a:t>) </a:t>
            </a:r>
          </a:p>
          <a:p>
            <a:pPr>
              <a:buFontTx/>
              <a:buNone/>
            </a:pPr>
            <a:r>
              <a:rPr lang="en-US" dirty="0">
                <a:latin typeface="Arial" charset="0"/>
              </a:rPr>
              <a:t>	= </a:t>
            </a:r>
            <a:r>
              <a:rPr lang="en-US" dirty="0">
                <a:latin typeface="Arial" charset="0"/>
                <a:sym typeface="Symbol" pitchFamily="18" charset="2"/>
              </a:rPr>
              <a:t> GVA(basic price)</a:t>
            </a:r>
          </a:p>
          <a:p>
            <a:r>
              <a:rPr lang="en-US" b="1" dirty="0">
                <a:latin typeface="Arial" charset="0"/>
                <a:sym typeface="Symbol" pitchFamily="18" charset="2"/>
              </a:rPr>
              <a:t>GDP( at producers price)</a:t>
            </a:r>
            <a:endParaRPr lang="en-US" dirty="0">
              <a:latin typeface="Arial" charset="0"/>
              <a:sym typeface="Symbol" pitchFamily="18" charset="2"/>
            </a:endParaRPr>
          </a:p>
          <a:p>
            <a:pPr>
              <a:buFontTx/>
              <a:buNone/>
            </a:pPr>
            <a:r>
              <a:rPr lang="en-US" dirty="0">
                <a:latin typeface="Arial" charset="0"/>
              </a:rPr>
              <a:t>	 = </a:t>
            </a:r>
            <a:r>
              <a:rPr lang="en-US" dirty="0">
                <a:latin typeface="Arial" charset="0"/>
                <a:sym typeface="Symbol" pitchFamily="18" charset="2"/>
              </a:rPr>
              <a:t> GVA(producers price)</a:t>
            </a:r>
          </a:p>
          <a:p>
            <a:r>
              <a:rPr lang="en-US" b="1" dirty="0">
                <a:latin typeface="Arial" charset="0"/>
                <a:sym typeface="Symbol" pitchFamily="18" charset="2"/>
              </a:rPr>
              <a:t>GDP( at purchasers or market price</a:t>
            </a:r>
            <a:r>
              <a:rPr lang="en-US" dirty="0">
                <a:latin typeface="Arial" charset="0"/>
                <a:sym typeface="Symbol" pitchFamily="18" charset="2"/>
              </a:rPr>
              <a:t>)</a:t>
            </a:r>
          </a:p>
          <a:p>
            <a:pPr>
              <a:buFontTx/>
              <a:buNone/>
            </a:pPr>
            <a:r>
              <a:rPr lang="en-US" dirty="0">
                <a:latin typeface="Arial" charset="0"/>
                <a:sym typeface="Symbol" pitchFamily="18" charset="2"/>
              </a:rPr>
              <a:t>	</a:t>
            </a:r>
            <a:r>
              <a:rPr lang="en-US" dirty="0">
                <a:latin typeface="Arial" charset="0"/>
              </a:rPr>
              <a:t>= </a:t>
            </a:r>
            <a:r>
              <a:rPr lang="en-US" dirty="0">
                <a:latin typeface="Arial" charset="0"/>
                <a:sym typeface="Symbol" pitchFamily="18" charset="2"/>
              </a:rPr>
              <a:t> GVA(basic price) + T-S (on products)</a:t>
            </a:r>
          </a:p>
          <a:p>
            <a:pPr>
              <a:buFontTx/>
              <a:buNone/>
            </a:pPr>
            <a:endParaRPr lang="en-US" dirty="0">
              <a:latin typeface="Arial" charset="0"/>
              <a:sym typeface="Symbol" pitchFamily="18" charset="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711F8-5C86-42B8-818A-0415967B202F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2C56-1981-4C1A-A88C-858CCE40B88F}" type="slidenum">
              <a:rPr lang="en-US"/>
              <a:pPr/>
              <a:t>24</a:t>
            </a:fld>
            <a:endParaRPr lang="en-US"/>
          </a:p>
        </p:txBody>
      </p:sp>
      <p:graphicFrame>
        <p:nvGraphicFramePr>
          <p:cNvPr id="191491" name="Object 3"/>
          <p:cNvGraphicFramePr>
            <a:graphicFrameLocks noChangeAspect="1"/>
          </p:cNvGraphicFramePr>
          <p:nvPr/>
        </p:nvGraphicFramePr>
        <p:xfrm>
          <a:off x="593725" y="857232"/>
          <a:ext cx="9309100" cy="6580188"/>
        </p:xfrm>
        <a:graphic>
          <a:graphicData uri="http://schemas.openxmlformats.org/presentationml/2006/ole">
            <p:oleObj spid="_x0000_s191491" name="Document" r:id="rId3" imgW="9469152" imgH="6577840" progId="Word.Document.8">
              <p:embed/>
            </p:oleObj>
          </a:graphicData>
        </a:graphic>
      </p:graphicFrame>
      <p:sp>
        <p:nvSpPr>
          <p:cNvPr id="191492" name="Text Box 4"/>
          <p:cNvSpPr txBox="1">
            <a:spLocks noChangeArrowheads="1"/>
          </p:cNvSpPr>
          <p:nvPr/>
        </p:nvSpPr>
        <p:spPr bwMode="auto">
          <a:xfrm>
            <a:off x="534988" y="228600"/>
            <a:ext cx="921702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Illustrative Example of how VAT is applied in SNA Compilation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21" name="Rectangle 5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8416925" cy="1143000"/>
          </a:xfrm>
        </p:spPr>
        <p:txBody>
          <a:bodyPr/>
          <a:lstStyle/>
          <a:p>
            <a:r>
              <a:rPr lang="en-US">
                <a:latin typeface="Tahoma" pitchFamily="34" charset="0"/>
              </a:rPr>
              <a:t>Interpretation of the table</a:t>
            </a:r>
          </a:p>
        </p:txBody>
      </p:sp>
      <p:sp>
        <p:nvSpPr>
          <p:cNvPr id="188420" name="Rectangle 4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8534400" cy="4572000"/>
          </a:xfrm>
        </p:spPr>
        <p:txBody>
          <a:bodyPr/>
          <a:lstStyle/>
          <a:p>
            <a:r>
              <a:rPr lang="en-US" sz="2800" b="1">
                <a:latin typeface="Arial" charset="0"/>
                <a:sym typeface="Symbol" pitchFamily="18" charset="2"/>
              </a:rPr>
              <a:t>The purchasers price of goods used for intermediate input is equal to the basic price</a:t>
            </a:r>
          </a:p>
          <a:p>
            <a:r>
              <a:rPr lang="en-US" sz="2800" b="1">
                <a:latin typeface="Arial" charset="0"/>
                <a:sym typeface="Symbol" pitchFamily="18" charset="2"/>
              </a:rPr>
              <a:t>The total of value added tax from the various flows is equal to the sum of non deductible taxes</a:t>
            </a:r>
          </a:p>
          <a:p>
            <a:r>
              <a:rPr lang="en-US" sz="2800" b="1">
                <a:latin typeface="Arial" charset="0"/>
                <a:sym typeface="Symbol" pitchFamily="18" charset="2"/>
              </a:rPr>
              <a:t>Sum of GVA at basic price =   700</a:t>
            </a:r>
          </a:p>
          <a:p>
            <a:r>
              <a:rPr lang="en-US" sz="2800" b="1">
                <a:latin typeface="Arial" charset="0"/>
                <a:sym typeface="Symbol" pitchFamily="18" charset="2"/>
              </a:rPr>
              <a:t>VAT                                    =     70</a:t>
            </a:r>
          </a:p>
          <a:p>
            <a:r>
              <a:rPr lang="en-US" sz="2800" b="1">
                <a:latin typeface="Arial" charset="0"/>
                <a:sym typeface="Symbol" pitchFamily="18" charset="2"/>
              </a:rPr>
              <a:t>GVA at basic price + VAT  =   770</a:t>
            </a:r>
          </a:p>
          <a:p>
            <a:r>
              <a:rPr lang="en-US" sz="2800" b="1">
                <a:latin typeface="Arial" charset="0"/>
                <a:sym typeface="Symbol" pitchFamily="18" charset="2"/>
              </a:rPr>
              <a:t>Value of final demand  (PCE)=770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3FCB8-0696-4BA9-B701-50924C8B25F2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8416925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>
                <a:latin typeface="Arial" charset="0"/>
              </a:rPr>
              <a:t>What are the problems compiling </a:t>
            </a:r>
            <a:r>
              <a:rPr lang="en-US" b="1"/>
              <a:t>GDP by production? </a:t>
            </a:r>
            <a:endParaRPr lang="en-US"/>
          </a:p>
        </p:txBody>
      </p:sp>
      <p:sp>
        <p:nvSpPr>
          <p:cNvPr id="192516" name="Rectangle 4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8534400" cy="4572000"/>
          </a:xfrm>
        </p:spPr>
        <p:txBody>
          <a:bodyPr/>
          <a:lstStyle/>
          <a:p>
            <a:r>
              <a:rPr lang="en-US" sz="2800" b="1">
                <a:latin typeface="Arial" charset="0"/>
                <a:sym typeface="Symbol" pitchFamily="18" charset="2"/>
              </a:rPr>
              <a:t>No available data for estimation</a:t>
            </a:r>
          </a:p>
          <a:p>
            <a:pPr lvl="1">
              <a:spcBef>
                <a:spcPct val="0"/>
              </a:spcBef>
            </a:pPr>
            <a:r>
              <a:rPr lang="en-US" b="1">
                <a:latin typeface="Arial" charset="0"/>
                <a:sym typeface="Symbol" pitchFamily="18" charset="2"/>
              </a:rPr>
              <a:t>subsistence agriculture</a:t>
            </a:r>
          </a:p>
          <a:p>
            <a:pPr lvl="1">
              <a:spcBef>
                <a:spcPct val="0"/>
              </a:spcBef>
            </a:pPr>
            <a:r>
              <a:rPr lang="en-US" b="1">
                <a:latin typeface="Arial" charset="0"/>
                <a:sym typeface="Symbol" pitchFamily="18" charset="2"/>
              </a:rPr>
              <a:t>large establishments</a:t>
            </a:r>
          </a:p>
          <a:p>
            <a:pPr>
              <a:spcBef>
                <a:spcPct val="10000"/>
              </a:spcBef>
            </a:pPr>
            <a:r>
              <a:rPr lang="en-US" sz="2800" b="1">
                <a:latin typeface="Arial" charset="0"/>
                <a:sym typeface="Symbol" pitchFamily="18" charset="2"/>
              </a:rPr>
              <a:t>Lack of support from management</a:t>
            </a:r>
          </a:p>
          <a:p>
            <a:pPr>
              <a:spcBef>
                <a:spcPct val="10000"/>
              </a:spcBef>
            </a:pPr>
            <a:r>
              <a:rPr lang="en-US" sz="2800" b="1">
                <a:latin typeface="Arial" charset="0"/>
                <a:sym typeface="Symbol" pitchFamily="18" charset="2"/>
              </a:rPr>
              <a:t>Inadequate knowledge on some industries</a:t>
            </a:r>
          </a:p>
          <a:p>
            <a:pPr>
              <a:spcBef>
                <a:spcPct val="10000"/>
              </a:spcBef>
            </a:pPr>
            <a:r>
              <a:rPr lang="en-US" sz="2800" b="1">
                <a:latin typeface="Arial" charset="0"/>
                <a:sym typeface="Symbol" pitchFamily="18" charset="2"/>
              </a:rPr>
              <a:t>Lack of confidence in estimation</a:t>
            </a:r>
          </a:p>
          <a:p>
            <a:pPr>
              <a:spcBef>
                <a:spcPct val="10000"/>
              </a:spcBef>
            </a:pPr>
            <a:r>
              <a:rPr lang="en-US" sz="2800" b="1">
                <a:latin typeface="Arial" charset="0"/>
                <a:sym typeface="Symbol" pitchFamily="18" charset="2"/>
              </a:rPr>
              <a:t>Not enough personnel</a:t>
            </a:r>
          </a:p>
          <a:p>
            <a:pPr>
              <a:spcBef>
                <a:spcPct val="10000"/>
              </a:spcBef>
            </a:pPr>
            <a:r>
              <a:rPr lang="en-US" sz="2800" b="1">
                <a:latin typeface="Arial" charset="0"/>
                <a:sym typeface="Symbol" pitchFamily="18" charset="2"/>
              </a:rPr>
              <a:t>Pressure to get the perceived estimates of officials.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94682-83C2-4243-905D-2312DC8E156F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8416925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>
                <a:latin typeface="Arial" charset="0"/>
              </a:rPr>
              <a:t>How does production affect money flows?</a:t>
            </a:r>
            <a:endParaRPr lang="en-US"/>
          </a:p>
        </p:txBody>
      </p:sp>
      <p:sp>
        <p:nvSpPr>
          <p:cNvPr id="189444" name="Rectangle 4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8534400" cy="4572000"/>
          </a:xfrm>
        </p:spPr>
        <p:txBody>
          <a:bodyPr/>
          <a:lstStyle/>
          <a:p>
            <a:r>
              <a:rPr lang="en-US" sz="2800" b="1">
                <a:latin typeface="Arial" charset="0"/>
                <a:sym typeface="Symbol" pitchFamily="18" charset="2"/>
              </a:rPr>
              <a:t>Only monetary transactions affect the flow of money.</a:t>
            </a:r>
          </a:p>
          <a:p>
            <a:r>
              <a:rPr lang="en-US" sz="2800" b="1">
                <a:latin typeface="Arial" charset="0"/>
                <a:sym typeface="Symbol" pitchFamily="18" charset="2"/>
              </a:rPr>
              <a:t>Subsistence production or production for own use does not affect money flows</a:t>
            </a:r>
          </a:p>
          <a:p>
            <a:r>
              <a:rPr lang="en-US" sz="2800" b="1">
                <a:latin typeface="Arial" charset="0"/>
                <a:sym typeface="Symbol" pitchFamily="18" charset="2"/>
              </a:rPr>
              <a:t>barter transactions such as payment of wages in kind does not affect money flows</a:t>
            </a:r>
          </a:p>
          <a:p>
            <a:r>
              <a:rPr lang="en-US" sz="2800" b="1">
                <a:latin typeface="Arial" charset="0"/>
                <a:sym typeface="Symbol" pitchFamily="18" charset="2"/>
              </a:rPr>
              <a:t>Transactions through credit will not affect money flows at the time of transactions but will be recorded in financial flows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73F4E-E37D-4852-9E2D-4367576371E5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Thank you</a:t>
            </a:r>
            <a:endParaRPr lang="en-AU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593013" y="6356350"/>
            <a:ext cx="2309812" cy="365125"/>
          </a:xfrm>
        </p:spPr>
        <p:txBody>
          <a:bodyPr/>
          <a:lstStyle/>
          <a:p>
            <a:fld id="{45D44069-F92D-41BA-90CF-3019BD417D0F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50" y="304800"/>
            <a:ext cx="8401050" cy="914400"/>
          </a:xfrm>
        </p:spPr>
        <p:txBody>
          <a:bodyPr/>
          <a:lstStyle/>
          <a:p>
            <a:pPr algn="l"/>
            <a:r>
              <a:rPr lang="en-US">
                <a:latin typeface="Arial" charset="0"/>
              </a:rPr>
              <a:t>How to measure gross output?</a:t>
            </a:r>
            <a:endParaRPr lang="en-US"/>
          </a:p>
        </p:txBody>
      </p:sp>
      <p:sp>
        <p:nvSpPr>
          <p:cNvPr id="123907" name="Rectangle 3"/>
          <p:cNvSpPr>
            <a:spLocks noGrp="1" noChangeArrowheads="1"/>
          </p:cNvSpPr>
          <p:nvPr>
            <p:ph idx="1"/>
          </p:nvPr>
        </p:nvSpPr>
        <p:spPr>
          <a:xfrm>
            <a:off x="742950" y="1219200"/>
            <a:ext cx="9010650" cy="5105400"/>
          </a:xfrm>
          <a:ln/>
        </p:spPr>
        <p:txBody>
          <a:bodyPr/>
          <a:lstStyle/>
          <a:p>
            <a:r>
              <a:rPr lang="en-US" b="1" i="1">
                <a:latin typeface="Arial" charset="0"/>
              </a:rPr>
              <a:t>Physical output </a:t>
            </a:r>
          </a:p>
          <a:p>
            <a:pPr>
              <a:buFontTx/>
              <a:buNone/>
            </a:pPr>
            <a:r>
              <a:rPr lang="en-US">
                <a:latin typeface="Arial" charset="0"/>
              </a:rPr>
              <a:t>	GO = quantity *unit price</a:t>
            </a:r>
          </a:p>
          <a:p>
            <a:r>
              <a:rPr lang="en-US" b="1" i="1">
                <a:latin typeface="Arial" charset="0"/>
              </a:rPr>
              <a:t>Disposition </a:t>
            </a:r>
          </a:p>
          <a:p>
            <a:pPr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>
                <a:latin typeface="Arial" charset="0"/>
              </a:rPr>
              <a:t>   GO = Sales + addition to inventory + own</a:t>
            </a:r>
          </a:p>
          <a:p>
            <a:pPr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>
                <a:latin typeface="Arial" charset="0"/>
              </a:rPr>
              <a:t>           final use</a:t>
            </a:r>
          </a:p>
          <a:p>
            <a:r>
              <a:rPr lang="en-US" b="1" i="1">
                <a:latin typeface="Arial" charset="0"/>
              </a:rPr>
              <a:t>Input cost</a:t>
            </a:r>
            <a:endParaRPr lang="en-US" b="1"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>
                <a:latin typeface="Arial" charset="0"/>
              </a:rPr>
              <a:t>	GO = </a:t>
            </a:r>
            <a:r>
              <a:rPr lang="en-US" sz="2800">
                <a:latin typeface="Arial" charset="0"/>
              </a:rPr>
              <a:t>intermediate consumption (II)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800">
                <a:latin typeface="Arial" charset="0"/>
              </a:rPr>
              <a:t>		   + compensation(COMP) 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800">
                <a:latin typeface="Arial" charset="0"/>
              </a:rPr>
              <a:t>		   + consumption of fixed capital (CFC) 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800">
                <a:latin typeface="Arial" charset="0"/>
              </a:rPr>
              <a:t>		   + taxes net of subsidies(T-S)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800">
                <a:latin typeface="Arial" charset="0"/>
              </a:rPr>
              <a:t>		   + operating surplus or mixed income  (OS/MI)</a:t>
            </a:r>
          </a:p>
          <a:p>
            <a:pPr>
              <a:lnSpc>
                <a:spcPct val="85000"/>
              </a:lnSpc>
              <a:spcBef>
                <a:spcPct val="0"/>
              </a:spcBef>
              <a:buFontTx/>
              <a:buNone/>
            </a:pPr>
            <a:endParaRPr lang="en-US"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84CF-38CC-49A4-84C1-3716BA9D21E4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50" y="381000"/>
            <a:ext cx="8416925" cy="1219200"/>
          </a:xfrm>
        </p:spPr>
        <p:txBody>
          <a:bodyPr/>
          <a:lstStyle/>
          <a:p>
            <a:pPr algn="l"/>
            <a:r>
              <a:rPr lang="en-US" b="1">
                <a:latin typeface="Arial" charset="0"/>
              </a:rPr>
              <a:t>Where to apply these? </a:t>
            </a:r>
            <a:endParaRPr lang="en-US">
              <a:latin typeface="Arial" charset="0"/>
            </a:endParaRPr>
          </a:p>
        </p:txBody>
      </p:sp>
      <p:sp>
        <p:nvSpPr>
          <p:cNvPr id="194563" name="Rectangle 3"/>
          <p:cNvSpPr>
            <a:spLocks noGrp="1" noChangeArrowheads="1"/>
          </p:cNvSpPr>
          <p:nvPr>
            <p:ph idx="1"/>
          </p:nvPr>
        </p:nvSpPr>
        <p:spPr>
          <a:xfrm>
            <a:off x="665132" y="1857364"/>
            <a:ext cx="8499475" cy="4419600"/>
          </a:xfrm>
          <a:ln/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b="1" u="sng">
                <a:latin typeface="Arial" charset="0"/>
              </a:rPr>
              <a:t>Market goods and services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>
                <a:latin typeface="Arial" charset="0"/>
              </a:rPr>
              <a:t>    GO = quantity * unit price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800" b="1">
                <a:latin typeface="Arial" charset="0"/>
              </a:rPr>
              <a:t>	 GO  = sale 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800" b="1">
                <a:latin typeface="Arial" charset="0"/>
              </a:rPr>
              <a:t>		    + change in inventory 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800" b="1">
                <a:latin typeface="Arial" charset="0"/>
              </a:rPr>
              <a:t>		    + own final use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800" b="1">
                <a:latin typeface="Arial" charset="0"/>
              </a:rPr>
              <a:t>	 GO  = Intermediate input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800" b="1">
                <a:latin typeface="Arial" charset="0"/>
              </a:rPr>
              <a:t>		    +compensation 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800" b="1">
                <a:latin typeface="Arial" charset="0"/>
              </a:rPr>
              <a:t>		    + taxes net of subsidies 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800" b="1">
                <a:latin typeface="Arial" charset="0"/>
              </a:rPr>
              <a:t>		    + consumption of fixed capital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800" b="1">
                <a:latin typeface="Arial" charset="0"/>
              </a:rPr>
              <a:t>   		    + operating surplus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7F68-B678-4C63-8B2B-2BE08C1A2DFE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50" y="381000"/>
            <a:ext cx="8416925" cy="1219200"/>
          </a:xfrm>
        </p:spPr>
        <p:txBody>
          <a:bodyPr/>
          <a:lstStyle/>
          <a:p>
            <a:pPr algn="l"/>
            <a:r>
              <a:rPr lang="en-US" b="1">
                <a:latin typeface="Arial" charset="0"/>
              </a:rPr>
              <a:t>Where to apply these? </a:t>
            </a:r>
            <a:endParaRPr lang="en-US">
              <a:latin typeface="Arial" charset="0"/>
            </a:endParaRPr>
          </a:p>
        </p:txBody>
      </p:sp>
      <p:sp>
        <p:nvSpPr>
          <p:cNvPr id="193539" name="Rectangle 3"/>
          <p:cNvSpPr>
            <a:spLocks noGrp="1" noChangeArrowheads="1"/>
          </p:cNvSpPr>
          <p:nvPr>
            <p:ph idx="1"/>
          </p:nvPr>
        </p:nvSpPr>
        <p:spPr>
          <a:xfrm>
            <a:off x="736570" y="2071678"/>
            <a:ext cx="8499475" cy="4419600"/>
          </a:xfrm>
          <a:ln/>
        </p:spPr>
        <p:txBody>
          <a:bodyPr/>
          <a:lstStyle/>
          <a:p>
            <a:pPr>
              <a:buFontTx/>
              <a:buNone/>
            </a:pPr>
            <a:r>
              <a:rPr lang="en-US" b="1" u="sng">
                <a:latin typeface="Arial" charset="0"/>
              </a:rPr>
              <a:t>Non market goods and services, use</a:t>
            </a:r>
            <a:endParaRPr lang="en-US" u="sng">
              <a:latin typeface="Arial" charset="0"/>
            </a:endParaRPr>
          </a:p>
          <a:p>
            <a:pPr>
              <a:buFontTx/>
              <a:buNone/>
            </a:pPr>
            <a:r>
              <a:rPr lang="en-US" b="1">
                <a:latin typeface="Arial" charset="0"/>
              </a:rPr>
              <a:t>GO = intermediate input</a:t>
            </a:r>
          </a:p>
          <a:p>
            <a:pPr>
              <a:buFontTx/>
              <a:buNone/>
            </a:pPr>
            <a:r>
              <a:rPr lang="en-US" b="1">
                <a:latin typeface="Arial" charset="0"/>
              </a:rPr>
              <a:t>		 + compensation </a:t>
            </a:r>
          </a:p>
          <a:p>
            <a:pPr>
              <a:buFontTx/>
              <a:buNone/>
            </a:pPr>
            <a:r>
              <a:rPr lang="en-US" b="1">
                <a:latin typeface="Arial" charset="0"/>
              </a:rPr>
              <a:t>         + taxes net of subsidies </a:t>
            </a:r>
          </a:p>
          <a:p>
            <a:pPr>
              <a:buFontTx/>
              <a:buNone/>
            </a:pPr>
            <a:r>
              <a:rPr lang="en-US" b="1">
                <a:latin typeface="Arial" charset="0"/>
              </a:rPr>
              <a:t>         + consumption of fixed capital</a:t>
            </a:r>
          </a:p>
          <a:p>
            <a:pPr>
              <a:buFontTx/>
              <a:buNone/>
            </a:pPr>
            <a:r>
              <a:rPr lang="en-US" b="1">
                <a:latin typeface="Arial" charset="0"/>
              </a:rPr>
              <a:t>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AAD38-B722-4BF3-AD89-E96DE4E34F5D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416925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>
                <a:latin typeface="Arial" charset="0"/>
              </a:rPr>
              <a:t>How to compute gross value added?</a:t>
            </a:r>
            <a:endParaRPr lang="en-US">
              <a:latin typeface="Arial" charset="0"/>
            </a:endParaRPr>
          </a:p>
        </p:txBody>
      </p:sp>
      <p:sp>
        <p:nvSpPr>
          <p:cNvPr id="175107" name="Rectangle 3"/>
          <p:cNvSpPr>
            <a:spLocks noGrp="1" noChangeArrowheads="1"/>
          </p:cNvSpPr>
          <p:nvPr>
            <p:ph idx="1"/>
          </p:nvPr>
        </p:nvSpPr>
        <p:spPr>
          <a:xfrm>
            <a:off x="450818" y="2000240"/>
            <a:ext cx="9140825" cy="4114800"/>
          </a:xfrm>
          <a:ln/>
        </p:spPr>
        <p:txBody>
          <a:bodyPr/>
          <a:lstStyle/>
          <a:p>
            <a:pPr>
              <a:buFontTx/>
              <a:buNone/>
            </a:pPr>
            <a:r>
              <a:rPr lang="en-US" b="1" u="sng" dirty="0">
                <a:latin typeface="Arial" charset="0"/>
              </a:rPr>
              <a:t>Product:</a:t>
            </a:r>
            <a:endParaRPr lang="en-US" b="1" dirty="0">
              <a:latin typeface="Arial" charset="0"/>
            </a:endParaRPr>
          </a:p>
          <a:p>
            <a:pPr>
              <a:buFontTx/>
              <a:buNone/>
            </a:pPr>
            <a:r>
              <a:rPr lang="en-US" b="1" dirty="0">
                <a:latin typeface="Arial" charset="0"/>
              </a:rPr>
              <a:t>GVA = GO - II</a:t>
            </a:r>
          </a:p>
          <a:p>
            <a:pPr>
              <a:buFontTx/>
              <a:buNone/>
            </a:pPr>
            <a:r>
              <a:rPr lang="en-US" b="1" dirty="0">
                <a:latin typeface="Arial" charset="0"/>
              </a:rPr>
              <a:t>   </a:t>
            </a:r>
            <a:r>
              <a:rPr lang="en-US" dirty="0">
                <a:latin typeface="Arial" charset="0"/>
              </a:rPr>
              <a:t>where:</a:t>
            </a:r>
            <a:endParaRPr lang="en-US" b="1" dirty="0">
              <a:latin typeface="Arial" charset="0"/>
            </a:endParaRPr>
          </a:p>
          <a:p>
            <a:pPr>
              <a:buFontTx/>
              <a:buNone/>
            </a:pPr>
            <a:r>
              <a:rPr lang="en-US" dirty="0">
                <a:latin typeface="Arial" charset="0"/>
              </a:rPr>
              <a:t> 	 GO = value of gross output</a:t>
            </a:r>
          </a:p>
          <a:p>
            <a:pPr>
              <a:buFontTx/>
              <a:buNone/>
            </a:pPr>
            <a:r>
              <a:rPr lang="en-US" dirty="0">
                <a:latin typeface="Arial" charset="0"/>
              </a:rPr>
              <a:t>      II = value of intermediate input/ consumption</a:t>
            </a:r>
          </a:p>
          <a:p>
            <a:pPr>
              <a:buFontTx/>
              <a:buNone/>
            </a:pPr>
            <a:r>
              <a:rPr lang="en-US" b="1" u="sng" dirty="0">
                <a:latin typeface="Arial" charset="0"/>
              </a:rPr>
              <a:t>Cost:</a:t>
            </a:r>
            <a:endParaRPr lang="en-US" b="1" dirty="0">
              <a:latin typeface="Arial" charset="0"/>
            </a:endParaRPr>
          </a:p>
          <a:p>
            <a:pPr>
              <a:buFontTx/>
              <a:buNone/>
            </a:pPr>
            <a:r>
              <a:rPr lang="en-US" b="1" dirty="0">
                <a:latin typeface="Arial" charset="0"/>
              </a:rPr>
              <a:t>GVA = COMP + T-S + CFC + OS/MI</a:t>
            </a:r>
            <a:endParaRPr lang="en-US" dirty="0"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AC6FD-E3B9-4631-9109-02A76E9F2B48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416925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>
                <a:latin typeface="Arial" charset="0"/>
              </a:rPr>
              <a:t>Computation of GO and GVA of primary industries </a:t>
            </a:r>
          </a:p>
        </p:txBody>
      </p:sp>
      <p:sp>
        <p:nvSpPr>
          <p:cNvPr id="205827" name="Rectangle 1027"/>
          <p:cNvSpPr>
            <a:spLocks noGrp="1" noChangeArrowheads="1"/>
          </p:cNvSpPr>
          <p:nvPr>
            <p:ph idx="1"/>
          </p:nvPr>
        </p:nvSpPr>
        <p:spPr>
          <a:xfrm>
            <a:off x="381000" y="1905000"/>
            <a:ext cx="9140825" cy="4114800"/>
          </a:xfrm>
          <a:ln/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u="sng">
                <a:latin typeface="Arial" charset="0"/>
              </a:rPr>
              <a:t>Industries which are extractive  and mostly nature based</a:t>
            </a:r>
            <a:r>
              <a:rPr lang="en-US" sz="2800">
                <a:latin typeface="Arial" charset="0"/>
              </a:rPr>
              <a:t>: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>
                <a:latin typeface="Arial" charset="0"/>
              </a:rPr>
              <a:t>A -  Agriculture, hunting and forestry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>
                <a:latin typeface="Arial" charset="0"/>
              </a:rPr>
              <a:t>B -  Fishing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>
                <a:latin typeface="Arial" charset="0"/>
              </a:rPr>
              <a:t>C -  Mining and Quarrying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>
              <a:latin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u="sng">
                <a:latin typeface="Arial" charset="0"/>
              </a:rPr>
              <a:t>Statistical units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>
                <a:latin typeface="Arial" charset="0"/>
              </a:rPr>
              <a:t>Enterprise: agricultural  households or partnership, corporation, etc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>
                <a:latin typeface="Arial" charset="0"/>
              </a:rPr>
              <a:t>Establishment : farm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98B86-0CF8-42E7-A9C4-88ACC983A8AA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416925" cy="1143000"/>
          </a:xfrm>
        </p:spPr>
        <p:txBody>
          <a:bodyPr/>
          <a:lstStyle/>
          <a:p>
            <a:pPr algn="l"/>
            <a:r>
              <a:rPr lang="en-US">
                <a:latin typeface="Arial" charset="0"/>
              </a:rPr>
              <a:t>General methodology</a:t>
            </a:r>
          </a:p>
        </p:txBody>
      </p:sp>
      <p:sp>
        <p:nvSpPr>
          <p:cNvPr id="20685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905000"/>
            <a:ext cx="9140825" cy="4114800"/>
          </a:xfrm>
          <a:ln/>
        </p:spPr>
        <p:txBody>
          <a:bodyPr/>
          <a:lstStyle/>
          <a:p>
            <a:pPr marL="609600" indent="-609600">
              <a:buFontTx/>
              <a:buNone/>
            </a:pPr>
            <a:r>
              <a:rPr lang="en-US">
                <a:latin typeface="Arial" charset="0"/>
              </a:rPr>
              <a:t>Crops</a:t>
            </a:r>
          </a:p>
          <a:p>
            <a:pPr marL="609600" indent="-609600">
              <a:buFontTx/>
              <a:buAutoNum type="arabicPeriod"/>
            </a:pPr>
            <a:r>
              <a:rPr lang="en-US">
                <a:latin typeface="Arial" charset="0"/>
              </a:rPr>
              <a:t>GO = harvest* unit price</a:t>
            </a:r>
          </a:p>
          <a:p>
            <a:pPr marL="609600" indent="-609600">
              <a:buFontTx/>
              <a:buNone/>
            </a:pPr>
            <a:r>
              <a:rPr lang="en-US">
                <a:latin typeface="Arial" charset="0"/>
              </a:rPr>
              <a:t>      GVA = GO*GVA</a:t>
            </a:r>
          </a:p>
          <a:p>
            <a:pPr marL="609600" indent="-609600">
              <a:buFontTx/>
              <a:buNone/>
            </a:pPr>
            <a:r>
              <a:rPr lang="en-US">
                <a:latin typeface="Arial" charset="0"/>
              </a:rPr>
              <a:t>2.   GO = sales + own consumption + change in 		inventory</a:t>
            </a:r>
          </a:p>
          <a:p>
            <a:pPr marL="609600" indent="-609600">
              <a:buFontTx/>
              <a:buNone/>
            </a:pPr>
            <a:r>
              <a:rPr lang="en-US">
                <a:latin typeface="Arial" charset="0"/>
              </a:rPr>
              <a:t>     GVA = GO - 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5D98-A09C-4C40-8DFD-773FBFF4D541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50" y="381000"/>
            <a:ext cx="8416925" cy="12192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>
                <a:latin typeface="Arial" charset="0"/>
              </a:rPr>
              <a:t>How to treat output of special industries?</a:t>
            </a:r>
            <a:endParaRPr lang="en-US">
              <a:latin typeface="Arial" charset="0"/>
            </a:endParaRPr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752600"/>
            <a:ext cx="9159875" cy="4495800"/>
          </a:xfrm>
          <a:ln/>
        </p:spPr>
        <p:txBody>
          <a:bodyPr/>
          <a:lstStyle/>
          <a:p>
            <a:r>
              <a:rPr lang="en-US" b="1">
                <a:latin typeface="Arial" charset="0"/>
              </a:rPr>
              <a:t>Cultivated assets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800" b="1">
                <a:latin typeface="Arial" charset="0"/>
              </a:rPr>
              <a:t>GO = Sale + change in inventory+own final use</a:t>
            </a:r>
            <a:r>
              <a:rPr lang="en-US">
                <a:latin typeface="Arial" charset="0"/>
              </a:rPr>
              <a:t>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latin typeface="Arial" charset="0"/>
              </a:rPr>
              <a:t>EX: Cultivated forest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latin typeface="Arial" charset="0"/>
              </a:rPr>
              <a:t>Trees</a:t>
            </a:r>
            <a:r>
              <a:rPr lang="en-US" sz="2400">
                <a:latin typeface="Arial" charset="0"/>
              </a:rPr>
              <a:t> </a:t>
            </a:r>
            <a:r>
              <a:rPr lang="en-US" sz="2400" b="1">
                <a:latin typeface="Arial" charset="0"/>
              </a:rPr>
              <a:t>were planted and is expected to be cut for sale after 4 years. The following are the estimated value of opening, closing inventory, intermediate consumption and sale</a:t>
            </a:r>
            <a:endParaRPr lang="en-US" sz="2000">
              <a:latin typeface="Arial" charset="0"/>
            </a:endParaRP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E792E-8AD4-4D1D-9535-77B53F918B7F}" type="slidenum">
              <a:rPr lang="en-US"/>
              <a:pPr/>
              <a:t>9</a:t>
            </a:fld>
            <a:endParaRPr lang="en-US"/>
          </a:p>
        </p:txBody>
      </p:sp>
      <p:sp>
        <p:nvSpPr>
          <p:cNvPr id="130052" name="Line 4"/>
          <p:cNvSpPr>
            <a:spLocks noChangeShapeType="1"/>
          </p:cNvSpPr>
          <p:nvPr/>
        </p:nvSpPr>
        <p:spPr bwMode="auto">
          <a:xfrm>
            <a:off x="1155700" y="4953000"/>
            <a:ext cx="7178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30053" name="Line 5"/>
          <p:cNvSpPr>
            <a:spLocks noChangeShapeType="1"/>
          </p:cNvSpPr>
          <p:nvPr/>
        </p:nvSpPr>
        <p:spPr bwMode="auto">
          <a:xfrm>
            <a:off x="1155700" y="4800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30054" name="Line 6"/>
          <p:cNvSpPr>
            <a:spLocks noChangeShapeType="1"/>
          </p:cNvSpPr>
          <p:nvPr/>
        </p:nvSpPr>
        <p:spPr bwMode="auto">
          <a:xfrm>
            <a:off x="2722563" y="4724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30055" name="Line 7"/>
          <p:cNvSpPr>
            <a:spLocks noChangeShapeType="1"/>
          </p:cNvSpPr>
          <p:nvPr/>
        </p:nvSpPr>
        <p:spPr bwMode="auto">
          <a:xfrm>
            <a:off x="4456113" y="4724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30056" name="Line 8"/>
          <p:cNvSpPr>
            <a:spLocks noChangeShapeType="1"/>
          </p:cNvSpPr>
          <p:nvPr/>
        </p:nvSpPr>
        <p:spPr bwMode="auto">
          <a:xfrm>
            <a:off x="6519863" y="4800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30057" name="Line 9"/>
          <p:cNvSpPr>
            <a:spLocks noChangeShapeType="1"/>
          </p:cNvSpPr>
          <p:nvPr/>
        </p:nvSpPr>
        <p:spPr bwMode="auto">
          <a:xfrm>
            <a:off x="8334375" y="4724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30058" name="Text Box 10"/>
          <p:cNvSpPr txBox="1">
            <a:spLocks noChangeArrowheads="1"/>
          </p:cNvSpPr>
          <p:nvPr/>
        </p:nvSpPr>
        <p:spPr bwMode="auto">
          <a:xfrm>
            <a:off x="4208463" y="5410200"/>
            <a:ext cx="825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2400" b="0">
              <a:latin typeface="Times New Roman" pitchFamily="18" charset="0"/>
            </a:endParaRPr>
          </a:p>
        </p:txBody>
      </p:sp>
      <p:sp>
        <p:nvSpPr>
          <p:cNvPr id="130059" name="Text Box 11"/>
          <p:cNvSpPr txBox="1">
            <a:spLocks noChangeArrowheads="1"/>
          </p:cNvSpPr>
          <p:nvPr/>
        </p:nvSpPr>
        <p:spPr bwMode="auto">
          <a:xfrm>
            <a:off x="990600" y="51054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0">
                <a:latin typeface="Times New Roman" pitchFamily="18" charset="0"/>
              </a:rPr>
              <a:t>0</a:t>
            </a:r>
          </a:p>
        </p:txBody>
      </p:sp>
      <p:sp>
        <p:nvSpPr>
          <p:cNvPr id="130060" name="Text Box 12"/>
          <p:cNvSpPr txBox="1">
            <a:spLocks noChangeArrowheads="1"/>
          </p:cNvSpPr>
          <p:nvPr/>
        </p:nvSpPr>
        <p:spPr bwMode="auto">
          <a:xfrm>
            <a:off x="2311400" y="5105400"/>
            <a:ext cx="741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0"/>
              <a:t>100</a:t>
            </a:r>
          </a:p>
        </p:txBody>
      </p:sp>
      <p:sp>
        <p:nvSpPr>
          <p:cNvPr id="130061" name="Text Box 13"/>
          <p:cNvSpPr txBox="1">
            <a:spLocks noChangeArrowheads="1"/>
          </p:cNvSpPr>
          <p:nvPr/>
        </p:nvSpPr>
        <p:spPr bwMode="auto">
          <a:xfrm>
            <a:off x="4043363" y="5105400"/>
            <a:ext cx="1155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0"/>
              <a:t>250</a:t>
            </a:r>
          </a:p>
        </p:txBody>
      </p:sp>
      <p:sp>
        <p:nvSpPr>
          <p:cNvPr id="130062" name="Text Box 14"/>
          <p:cNvSpPr txBox="1">
            <a:spLocks noChangeArrowheads="1"/>
          </p:cNvSpPr>
          <p:nvPr/>
        </p:nvSpPr>
        <p:spPr bwMode="auto">
          <a:xfrm>
            <a:off x="6107113" y="5105400"/>
            <a:ext cx="1073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0"/>
              <a:t>400</a:t>
            </a:r>
          </a:p>
        </p:txBody>
      </p:sp>
      <p:sp>
        <p:nvSpPr>
          <p:cNvPr id="130063" name="Text Box 15"/>
          <p:cNvSpPr txBox="1">
            <a:spLocks noChangeArrowheads="1"/>
          </p:cNvSpPr>
          <p:nvPr/>
        </p:nvSpPr>
        <p:spPr bwMode="auto">
          <a:xfrm>
            <a:off x="1600200" y="4648200"/>
            <a:ext cx="825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0" dirty="0" smtClean="0"/>
              <a:t>2000</a:t>
            </a:r>
            <a:endParaRPr lang="en-US" b="0" dirty="0"/>
          </a:p>
        </p:txBody>
      </p:sp>
      <p:sp>
        <p:nvSpPr>
          <p:cNvPr id="130064" name="Text Box 16"/>
          <p:cNvSpPr txBox="1">
            <a:spLocks noChangeArrowheads="1"/>
          </p:cNvSpPr>
          <p:nvPr/>
        </p:nvSpPr>
        <p:spPr bwMode="auto">
          <a:xfrm>
            <a:off x="3300413" y="4572000"/>
            <a:ext cx="825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0" dirty="0" smtClean="0"/>
              <a:t>2001</a:t>
            </a:r>
            <a:endParaRPr lang="en-US" b="0" dirty="0">
              <a:latin typeface="Times New Roman" pitchFamily="18" charset="0"/>
            </a:endParaRPr>
          </a:p>
        </p:txBody>
      </p:sp>
      <p:sp>
        <p:nvSpPr>
          <p:cNvPr id="130065" name="Text Box 17"/>
          <p:cNvSpPr txBox="1">
            <a:spLocks noChangeArrowheads="1"/>
          </p:cNvSpPr>
          <p:nvPr/>
        </p:nvSpPr>
        <p:spPr bwMode="auto">
          <a:xfrm>
            <a:off x="5116513" y="4572000"/>
            <a:ext cx="825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0" dirty="0" smtClean="0"/>
              <a:t>2002</a:t>
            </a:r>
            <a:endParaRPr lang="en-US" b="0" dirty="0"/>
          </a:p>
        </p:txBody>
      </p:sp>
      <p:sp>
        <p:nvSpPr>
          <p:cNvPr id="130066" name="Text Box 18"/>
          <p:cNvSpPr txBox="1">
            <a:spLocks noChangeArrowheads="1"/>
          </p:cNvSpPr>
          <p:nvPr/>
        </p:nvSpPr>
        <p:spPr bwMode="auto">
          <a:xfrm>
            <a:off x="6850063" y="4572000"/>
            <a:ext cx="8239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0" dirty="0" smtClean="0"/>
              <a:t>2003</a:t>
            </a:r>
            <a:endParaRPr lang="en-US" b="0" dirty="0"/>
          </a:p>
        </p:txBody>
      </p:sp>
      <p:sp>
        <p:nvSpPr>
          <p:cNvPr id="130067" name="Text Box 19"/>
          <p:cNvSpPr txBox="1">
            <a:spLocks noChangeArrowheads="1"/>
          </p:cNvSpPr>
          <p:nvPr/>
        </p:nvSpPr>
        <p:spPr bwMode="auto">
          <a:xfrm>
            <a:off x="1485900" y="5410200"/>
            <a:ext cx="66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0"/>
              <a:t>30</a:t>
            </a:r>
          </a:p>
        </p:txBody>
      </p:sp>
      <p:sp>
        <p:nvSpPr>
          <p:cNvPr id="130068" name="Text Box 20"/>
          <p:cNvSpPr txBox="1">
            <a:spLocks noChangeArrowheads="1"/>
          </p:cNvSpPr>
          <p:nvPr/>
        </p:nvSpPr>
        <p:spPr bwMode="auto">
          <a:xfrm>
            <a:off x="3217863" y="5410200"/>
            <a:ext cx="66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0"/>
              <a:t>70</a:t>
            </a:r>
            <a:endParaRPr lang="en-US" sz="2400" b="0"/>
          </a:p>
        </p:txBody>
      </p:sp>
      <p:sp>
        <p:nvSpPr>
          <p:cNvPr id="130069" name="Text Box 21"/>
          <p:cNvSpPr txBox="1">
            <a:spLocks noChangeArrowheads="1"/>
          </p:cNvSpPr>
          <p:nvPr/>
        </p:nvSpPr>
        <p:spPr bwMode="auto">
          <a:xfrm>
            <a:off x="5116513" y="5334000"/>
            <a:ext cx="66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0"/>
              <a:t>90</a:t>
            </a:r>
            <a:endParaRPr lang="en-US" sz="2400" b="0"/>
          </a:p>
        </p:txBody>
      </p:sp>
      <p:sp>
        <p:nvSpPr>
          <p:cNvPr id="130070" name="Text Box 22"/>
          <p:cNvSpPr txBox="1">
            <a:spLocks noChangeArrowheads="1"/>
          </p:cNvSpPr>
          <p:nvPr/>
        </p:nvSpPr>
        <p:spPr bwMode="auto">
          <a:xfrm>
            <a:off x="7097713" y="5257800"/>
            <a:ext cx="11541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0"/>
              <a:t>100</a:t>
            </a:r>
            <a:endParaRPr lang="en-US" sz="2400" b="0"/>
          </a:p>
        </p:txBody>
      </p:sp>
      <p:sp>
        <p:nvSpPr>
          <p:cNvPr id="130071" name="Text Box 23"/>
          <p:cNvSpPr txBox="1">
            <a:spLocks noChangeArrowheads="1"/>
          </p:cNvSpPr>
          <p:nvPr/>
        </p:nvSpPr>
        <p:spPr bwMode="auto">
          <a:xfrm>
            <a:off x="7591425" y="4343400"/>
            <a:ext cx="107315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0"/>
              <a:t>700</a:t>
            </a:r>
          </a:p>
          <a:p>
            <a:pPr algn="l">
              <a:spcBef>
                <a:spcPct val="50000"/>
              </a:spcBef>
            </a:pPr>
            <a:endParaRPr lang="en-US" sz="2400" b="0"/>
          </a:p>
        </p:txBody>
      </p:sp>
      <p:sp>
        <p:nvSpPr>
          <p:cNvPr id="130074" name="Text Box 26"/>
          <p:cNvSpPr txBox="1">
            <a:spLocks noChangeArrowheads="1"/>
          </p:cNvSpPr>
          <p:nvPr/>
        </p:nvSpPr>
        <p:spPr bwMode="auto">
          <a:xfrm>
            <a:off x="8274050" y="4343400"/>
            <a:ext cx="140335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sale during</a:t>
            </a:r>
          </a:p>
          <a:p>
            <a:r>
              <a:rPr lang="en-US"/>
              <a:t>the year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andel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dandelion</Template>
  <TotalTime>4936</TotalTime>
  <Words>916</Words>
  <Application>Microsoft PowerPoint</Application>
  <PresentationFormat>Custom</PresentationFormat>
  <Paragraphs>280</Paragraphs>
  <Slides>28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dandelion</vt:lpstr>
      <vt:lpstr>Document</vt:lpstr>
      <vt:lpstr>Lecture 3. GDP by Production Approach</vt:lpstr>
      <vt:lpstr>Slide 2</vt:lpstr>
      <vt:lpstr>How to measure gross output?</vt:lpstr>
      <vt:lpstr>Where to apply these? </vt:lpstr>
      <vt:lpstr>Where to apply these? </vt:lpstr>
      <vt:lpstr>How to compute gross value added?</vt:lpstr>
      <vt:lpstr>Computation of GO and GVA of primary industries </vt:lpstr>
      <vt:lpstr>General methodology</vt:lpstr>
      <vt:lpstr>How to treat output of special industries?</vt:lpstr>
      <vt:lpstr>Cultivated forest</vt:lpstr>
      <vt:lpstr>Trade</vt:lpstr>
      <vt:lpstr>Trade</vt:lpstr>
      <vt:lpstr>Banks</vt:lpstr>
      <vt:lpstr>Banks</vt:lpstr>
      <vt:lpstr>Banks</vt:lpstr>
      <vt:lpstr>Other special industries</vt:lpstr>
      <vt:lpstr>How to estimate gross value added?</vt:lpstr>
      <vt:lpstr>How to estimate gross value added?</vt:lpstr>
      <vt:lpstr>What are examples of value extrapolators?</vt:lpstr>
      <vt:lpstr>What is benchmark estimate?</vt:lpstr>
      <vt:lpstr>What is benchmark estimate?</vt:lpstr>
      <vt:lpstr>What are the sources of data</vt:lpstr>
      <vt:lpstr>How is GDP derived from GVA? </vt:lpstr>
      <vt:lpstr>Slide 24</vt:lpstr>
      <vt:lpstr>Interpretation of the table</vt:lpstr>
      <vt:lpstr>What are the problems compiling GDP by production? </vt:lpstr>
      <vt:lpstr>How does production affect money flows?</vt:lpstr>
      <vt:lpstr>Thank you</vt:lpstr>
    </vt:vector>
  </TitlesOfParts>
  <Company>UN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ESCAP</dc:creator>
  <cp:lastModifiedBy>etjih</cp:lastModifiedBy>
  <cp:revision>112</cp:revision>
  <cp:lastPrinted>2001-08-30T07:42:26Z</cp:lastPrinted>
  <dcterms:created xsi:type="dcterms:W3CDTF">1998-10-20T03:48:20Z</dcterms:created>
  <dcterms:modified xsi:type="dcterms:W3CDTF">2011-09-08T02:34:53Z</dcterms:modified>
</cp:coreProperties>
</file>